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5"/>
    <p:sldMasterId id="2147483672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Caveat"/>
      <p:regular r:id="rId71"/>
      <p:bold r:id="rId72"/>
    </p:embeddedFont>
    <p:embeddedFont>
      <p:font typeface="Proxima Nova Semibold"/>
      <p:regular r:id="rId73"/>
      <p:bold r:id="rId74"/>
      <p:boldItalic r:id="rId75"/>
    </p:embeddedFont>
    <p:embeddedFont>
      <p:font typeface="Merriweather"/>
      <p:regular r:id="rId76"/>
      <p:bold r:id="rId77"/>
      <p:italic r:id="rId78"/>
      <p:boldItalic r:id="rId79"/>
    </p:embeddedFont>
    <p:embeddedFont>
      <p:font typeface="Fira Sans Extra Condensed"/>
      <p:regular r:id="rId80"/>
      <p:bold r:id="rId81"/>
      <p:italic r:id="rId82"/>
      <p:boldItalic r:id="rId83"/>
    </p:embeddedFont>
    <p:embeddedFont>
      <p:font typeface="Fira Sans Extra Condensed SemiBold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4">
          <p15:clr>
            <a:srgbClr val="9AA0A6"/>
          </p15:clr>
        </p15:guide>
        <p15:guide id="2" pos="266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289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FDEC82-177A-458E-80BD-ECF5D3BF3B46}">
  <a:tblStyle styleId="{9FFDEC82-177A-458E-80BD-ECF5D3BF3B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4" orient="horz"/>
        <p:guide pos="266"/>
        <p:guide pos="5472"/>
        <p:guide pos="289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FiraSansExtraCondensedSemiBold-regular.fntdata"/><Relationship Id="rId83" Type="http://schemas.openxmlformats.org/officeDocument/2006/relationships/font" Target="fonts/FiraSansExtraCondensed-boldItalic.fntdata"/><Relationship Id="rId42" Type="http://schemas.openxmlformats.org/officeDocument/2006/relationships/slide" Target="slides/slide34.xml"/><Relationship Id="rId86" Type="http://schemas.openxmlformats.org/officeDocument/2006/relationships/font" Target="fonts/FiraSansExtraCondensedSemiBold-italic.fntdata"/><Relationship Id="rId41" Type="http://schemas.openxmlformats.org/officeDocument/2006/relationships/slide" Target="slides/slide33.xml"/><Relationship Id="rId85" Type="http://schemas.openxmlformats.org/officeDocument/2006/relationships/font" Target="fonts/FiraSansExtraCondensedSemiBold-bold.fntdata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87" Type="http://schemas.openxmlformats.org/officeDocument/2006/relationships/font" Target="fonts/FiraSansExtraCondensedSemiBold-bold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FiraSansExtraCondensed-regular.fntdata"/><Relationship Id="rId82" Type="http://schemas.openxmlformats.org/officeDocument/2006/relationships/font" Target="fonts/FiraSansExtraCondensed-italic.fntdata"/><Relationship Id="rId81" Type="http://schemas.openxmlformats.org/officeDocument/2006/relationships/font" Target="fonts/FiraSansExtra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ProximaNovaSemibold-regular.fntdata"/><Relationship Id="rId72" Type="http://schemas.openxmlformats.org/officeDocument/2006/relationships/font" Target="fonts/Caveat-bold.fntdata"/><Relationship Id="rId31" Type="http://schemas.openxmlformats.org/officeDocument/2006/relationships/slide" Target="slides/slide23.xml"/><Relationship Id="rId75" Type="http://schemas.openxmlformats.org/officeDocument/2006/relationships/font" Target="fonts/ProximaNovaSemibold-boldItalic.fntdata"/><Relationship Id="rId30" Type="http://schemas.openxmlformats.org/officeDocument/2006/relationships/slide" Target="slides/slide22.xml"/><Relationship Id="rId74" Type="http://schemas.openxmlformats.org/officeDocument/2006/relationships/font" Target="fonts/ProximaNovaSemibold-bold.fntdata"/><Relationship Id="rId33" Type="http://schemas.openxmlformats.org/officeDocument/2006/relationships/slide" Target="slides/slide25.xml"/><Relationship Id="rId77" Type="http://schemas.openxmlformats.org/officeDocument/2006/relationships/font" Target="fonts/Merriweather-bold.fntdata"/><Relationship Id="rId32" Type="http://schemas.openxmlformats.org/officeDocument/2006/relationships/slide" Target="slides/slide24.xml"/><Relationship Id="rId76" Type="http://schemas.openxmlformats.org/officeDocument/2006/relationships/font" Target="fonts/Merriweather-regular.fntdata"/><Relationship Id="rId35" Type="http://schemas.openxmlformats.org/officeDocument/2006/relationships/slide" Target="slides/slide27.xml"/><Relationship Id="rId79" Type="http://schemas.openxmlformats.org/officeDocument/2006/relationships/font" Target="fonts/Merriweather-boldItalic.fntdata"/><Relationship Id="rId34" Type="http://schemas.openxmlformats.org/officeDocument/2006/relationships/slide" Target="slides/slide26.xml"/><Relationship Id="rId78" Type="http://schemas.openxmlformats.org/officeDocument/2006/relationships/font" Target="fonts/Merriweather-italic.fntdata"/><Relationship Id="rId71" Type="http://schemas.openxmlformats.org/officeDocument/2006/relationships/font" Target="fonts/Caveat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4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3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6.xml"/><Relationship Id="rId68" Type="http://schemas.openxmlformats.org/officeDocument/2006/relationships/font" Target="fonts/Roboto-bold.fntdata"/><Relationship Id="rId23" Type="http://schemas.openxmlformats.org/officeDocument/2006/relationships/slide" Target="slides/slide15.xml"/><Relationship Id="rId67" Type="http://schemas.openxmlformats.org/officeDocument/2006/relationships/font" Target="fonts/Roboto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cb8101f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cb8101f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ca30bf28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ca30bf28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ca30bf282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ca30bf282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ca30bf282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ca30bf282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ca30bf282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ca30bf282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ca30bf282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ca30bf282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ca30bf282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ca30bf282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d41854af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d41854af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ca30bf282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ca30bf282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cf2256a23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cf2256a23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ca30bf282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ca30bf282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cb8101fa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cb8101fa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ca30bf282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2ca30bf282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ca30bf282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2ca30bf282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ec4b4fd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ec4b4fd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ec92415d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2ec92415d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ec4b4fdd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ec4b4fdd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ec4b4fddf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ec4b4fddf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ec4b4fddf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2ec4b4fddf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ec4b4fddf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ec4b4fddf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ec92415da_1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2ec92415da_1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ec92415da_1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2ec92415da_1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ca30bf28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ca30bf28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ca30bf282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2ca30bf282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2cf2256a23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2cf2256a23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cf2256a2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2cf2256a2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ec92415d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ec92415d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ec92415d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2ec92415d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2cf2256a23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2cf2256a2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2ec92415da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2ec92415da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ec92415da_1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2ec92415da_1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2cf2256a2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2cf2256a2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cf2256a23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2cf2256a23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ca30bf2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ca30bf2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2d41854af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2d41854af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2d41854a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2d41854a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2d41854af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2d41854af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2d41854af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2d41854af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2d41854af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2d41854af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2d41854af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2d41854af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2d41854afa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2d41854afa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2d41854afa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2d41854afa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2ec92415da_1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2ec92415da_1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2cf2256a23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2cf2256a23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ca30bf2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ca30bf2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2d41854afa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2d41854afa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41854afa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41854afa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e506658fd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e506658f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2ecfc1bc2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2ecfc1bc2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506658fd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506658f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ca30bf2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ca30bf2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ca30bf2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ca30bf2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a30bf2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a30bf2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ca30bf28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ca30bf28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221900" y="1176600"/>
            <a:ext cx="4464900" cy="23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221900" y="3484800"/>
            <a:ext cx="44649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2" name="Google Shape;62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7" name="Google Shape;67;p17"/>
          <p:cNvSpPr/>
          <p:nvPr/>
        </p:nvSpPr>
        <p:spPr>
          <a:xfrm>
            <a:off x="25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8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3" name="Google Shape;73;p18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hyperlink" Target="https://softroboticstoolkit.com/" TargetMode="External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W588_MFfQvWOv_zoN3bdM9rUP7CqbBMk/view" TargetMode="External"/><Relationship Id="rId4" Type="http://schemas.openxmlformats.org/officeDocument/2006/relationships/image" Target="../media/image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Relationship Id="rId4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JKhPahglrgXwG7YLvQT3YLZ-CpbwOAJe/view" TargetMode="External"/><Relationship Id="rId4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theblessingcounter.blogspot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heblessingcounter.blogspot.com/" TargetMode="External"/><Relationship Id="rId4" Type="http://schemas.openxmlformats.org/officeDocument/2006/relationships/hyperlink" Target="https://www.neurolutions.com/post/the-role-of-occupational-therapy-ot-after-a-stroke" TargetMode="External"/><Relationship Id="rId5" Type="http://schemas.openxmlformats.org/officeDocument/2006/relationships/hyperlink" Target="https://www.azorobotics.com/Article.aspx?ArticleID=116" TargetMode="External"/><Relationship Id="rId6" Type="http://schemas.openxmlformats.org/officeDocument/2006/relationships/hyperlink" Target="https://exhibition.cintec.cuhk.edu.hk/projects/3d-printed-soft-robotic-hand-for-rehabilitation/" TargetMode="External"/><Relationship Id="rId7" Type="http://schemas.openxmlformats.org/officeDocument/2006/relationships/hyperlink" Target="https://softroboticstoolkit.com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www.neurolutions.com/post/the-role-of-occupational-therapy-ot-after-a-strok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www.azorobotics.com/Article.aspx?ArticleID=11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exhibition.cintec.cuhk.edu.hk/projects/3d-printed-soft-robotic-hand-for-rehabilitatio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ctrTitle"/>
          </p:nvPr>
        </p:nvSpPr>
        <p:spPr>
          <a:xfrm>
            <a:off x="795450" y="1747713"/>
            <a:ext cx="75531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Development of a Biocompatible Soft Robotics Assistive Device for Upper Limb Disability Rehabilitation</a:t>
            </a:r>
            <a:endParaRPr b="1" sz="180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75" y="398475"/>
            <a:ext cx="735989" cy="8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025" y="306050"/>
            <a:ext cx="825485" cy="8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1473025" y="398463"/>
            <a:ext cx="5997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Department of Robotics and Mechatronics Engineering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University of Dhaka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4th Year 1st Semester 2022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RME 4100: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Final Defense </a:t>
            </a:r>
            <a:endParaRPr/>
          </a:p>
        </p:txBody>
      </p:sp>
      <p:sp>
        <p:nvSpPr>
          <p:cNvPr id="119" name="Google Shape;119;p27"/>
          <p:cNvSpPr txBox="1"/>
          <p:nvPr/>
        </p:nvSpPr>
        <p:spPr>
          <a:xfrm>
            <a:off x="3481350" y="2765325"/>
            <a:ext cx="21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Presented by</a:t>
            </a:r>
            <a:r>
              <a:rPr lang="en" sz="1200"/>
              <a:t>:</a:t>
            </a:r>
            <a:endParaRPr sz="1200"/>
          </a:p>
        </p:txBody>
      </p:sp>
      <p:graphicFrame>
        <p:nvGraphicFramePr>
          <p:cNvPr id="120" name="Google Shape;120;p27"/>
          <p:cNvGraphicFramePr/>
          <p:nvPr/>
        </p:nvGraphicFramePr>
        <p:xfrm>
          <a:off x="2204300" y="305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{9FFDEC82-177A-458E-80BD-ECF5D3BF3B46}</a:tableStyleId>
              </a:tblPr>
              <a:tblGrid>
                <a:gridCol w="2367700"/>
                <a:gridCol w="2367700"/>
              </a:tblGrid>
              <a:tr h="48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               Safayat Hasan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             Exam Roll: 116320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Registration no: 2018426872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Humayra Rashid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Exam Roll: 116302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Registration no: 2018526862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p27"/>
          <p:cNvSpPr txBox="1"/>
          <p:nvPr/>
        </p:nvSpPr>
        <p:spPr>
          <a:xfrm>
            <a:off x="1587300" y="3843125"/>
            <a:ext cx="59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Supervised by: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Dr. Shamim Ahmed Deowan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Associate Professor,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Department of Robotics and Mechatronics Engineering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University of Dhaka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2738700" y="666125"/>
            <a:ext cx="36666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Project Statement</a:t>
            </a:r>
            <a:endParaRPr b="1" sz="2200"/>
          </a:p>
        </p:txBody>
      </p:sp>
      <p:sp>
        <p:nvSpPr>
          <p:cNvPr id="233" name="Google Shape;233;p36"/>
          <p:cNvSpPr txBox="1"/>
          <p:nvPr/>
        </p:nvSpPr>
        <p:spPr>
          <a:xfrm>
            <a:off x="1151400" y="1566750"/>
            <a:ext cx="6841200" cy="253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We propose,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To develop an assistive device for upper limb impaired patients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To incorporate of soft robotics in the device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To exercise the impaired limb with the help of actuation of the device to regain strength in that limb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7"/>
          <p:cNvGrpSpPr/>
          <p:nvPr/>
        </p:nvGrpSpPr>
        <p:grpSpPr>
          <a:xfrm>
            <a:off x="1255100" y="1564663"/>
            <a:ext cx="1987343" cy="1735466"/>
            <a:chOff x="449938" y="1851988"/>
            <a:chExt cx="1987343" cy="1735466"/>
          </a:xfrm>
        </p:grpSpPr>
        <p:sp>
          <p:nvSpPr>
            <p:cNvPr id="240" name="Google Shape;240;p37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7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2" name="Google Shape;242;p37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243" name="Google Shape;243;p3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4" name="Google Shape;244;p3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" name="Google Shape;245;p37"/>
            <p:cNvSpPr txBox="1"/>
            <p:nvPr/>
          </p:nvSpPr>
          <p:spPr>
            <a:xfrm>
              <a:off x="449938" y="1851988"/>
              <a:ext cx="1952700" cy="943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414141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</a:rPr>
                <a:t>To develop a design of the actuator for movement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246" name="Google Shape;246;p37"/>
          <p:cNvGrpSpPr/>
          <p:nvPr/>
        </p:nvGrpSpPr>
        <p:grpSpPr>
          <a:xfrm>
            <a:off x="2824326" y="2416074"/>
            <a:ext cx="1952700" cy="1733126"/>
            <a:chOff x="2019163" y="2703387"/>
            <a:chExt cx="1952700" cy="1733126"/>
          </a:xfrm>
        </p:grpSpPr>
        <p:sp>
          <p:nvSpPr>
            <p:cNvPr id="247" name="Google Shape;247;p37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 txBox="1"/>
            <p:nvPr/>
          </p:nvSpPr>
          <p:spPr>
            <a:xfrm>
              <a:off x="2019163" y="3492713"/>
              <a:ext cx="1952700" cy="943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To use soft material for the fabrication of actuator</a:t>
              </a:r>
              <a:endParaRPr b="1"/>
            </a:p>
          </p:txBody>
        </p:sp>
        <p:sp>
          <p:nvSpPr>
            <p:cNvPr id="249" name="Google Shape;249;p37"/>
            <p:cNvSpPr txBox="1"/>
            <p:nvPr/>
          </p:nvSpPr>
          <p:spPr>
            <a:xfrm>
              <a:off x="2071705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50" name="Google Shape;250;p37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251" name="Google Shape;251;p3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2" name="Google Shape;252;p3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3" name="Google Shape;253;p37"/>
          <p:cNvGrpSpPr/>
          <p:nvPr/>
        </p:nvGrpSpPr>
        <p:grpSpPr>
          <a:xfrm>
            <a:off x="4447309" y="1564663"/>
            <a:ext cx="1864132" cy="1735468"/>
            <a:chOff x="3642147" y="1851975"/>
            <a:chExt cx="1864132" cy="1735468"/>
          </a:xfrm>
        </p:grpSpPr>
        <p:sp>
          <p:nvSpPr>
            <p:cNvPr id="254" name="Google Shape;254;p37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37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256" name="Google Shape;256;p3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7" name="Google Shape;257;p3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" name="Google Shape;258;p37"/>
            <p:cNvSpPr txBox="1"/>
            <p:nvPr/>
          </p:nvSpPr>
          <p:spPr>
            <a:xfrm>
              <a:off x="3642907" y="321604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7"/>
            <p:cNvSpPr txBox="1"/>
            <p:nvPr/>
          </p:nvSpPr>
          <p:spPr>
            <a:xfrm>
              <a:off x="3642147" y="1851975"/>
              <a:ext cx="1781700" cy="943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To achieve the actuation </a:t>
              </a:r>
              <a:r>
                <a:rPr b="1" lang="en">
                  <a:solidFill>
                    <a:schemeClr val="dk1"/>
                  </a:solidFill>
                </a:rPr>
                <a:t>using pneumatic control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grpSp>
        <p:nvGrpSpPr>
          <p:cNvPr id="260" name="Google Shape;260;p37"/>
          <p:cNvGrpSpPr/>
          <p:nvPr/>
        </p:nvGrpSpPr>
        <p:grpSpPr>
          <a:xfrm>
            <a:off x="5936327" y="2416074"/>
            <a:ext cx="1990186" cy="1733126"/>
            <a:chOff x="5131289" y="2703387"/>
            <a:chExt cx="1990186" cy="1733126"/>
          </a:xfrm>
        </p:grpSpPr>
        <p:sp>
          <p:nvSpPr>
            <p:cNvPr id="261" name="Google Shape;261;p37"/>
            <p:cNvSpPr/>
            <p:nvPr/>
          </p:nvSpPr>
          <p:spPr>
            <a:xfrm>
              <a:off x="5506275" y="3080263"/>
              <a:ext cx="16152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37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263" name="Google Shape;263;p3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4" name="Google Shape;264;p3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" name="Google Shape;265;p37"/>
            <p:cNvSpPr txBox="1"/>
            <p:nvPr/>
          </p:nvSpPr>
          <p:spPr>
            <a:xfrm>
              <a:off x="5131289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37"/>
            <p:cNvSpPr txBox="1"/>
            <p:nvPr/>
          </p:nvSpPr>
          <p:spPr>
            <a:xfrm>
              <a:off x="5141837" y="3492713"/>
              <a:ext cx="1952700" cy="943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To achieve extension and flexion of wrist with the actuator</a:t>
              </a:r>
              <a:endParaRPr b="1"/>
            </a:p>
          </p:txBody>
        </p:sp>
      </p:grpSp>
      <p:sp>
        <p:nvSpPr>
          <p:cNvPr id="267" name="Google Shape;267;p37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738700" y="666125"/>
            <a:ext cx="36666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Objectives</a:t>
            </a:r>
            <a:endParaRPr b="1" sz="2200"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2273850" y="1729875"/>
            <a:ext cx="4596300" cy="1282500"/>
          </a:xfrm>
          <a:prstGeom prst="rect">
            <a:avLst/>
          </a:prstGeom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Related Works</a:t>
            </a:r>
            <a:endParaRPr b="1" sz="4000"/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Related Works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508950" y="702100"/>
            <a:ext cx="78825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b="1" lang="en" sz="2000"/>
              <a:t>Design and Simulation of a Soft Robotic Device for Wrist Rehabilitation </a:t>
            </a:r>
            <a:r>
              <a:rPr lang="en" sz="2000"/>
              <a:t>[8]</a:t>
            </a:r>
            <a:endParaRPr/>
          </a:p>
        </p:txBody>
      </p:sp>
      <p:sp>
        <p:nvSpPr>
          <p:cNvPr id="282" name="Google Shape;282;p39"/>
          <p:cNvSpPr txBox="1"/>
          <p:nvPr/>
        </p:nvSpPr>
        <p:spPr>
          <a:xfrm>
            <a:off x="8035500" y="2516750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5842325" y="3998525"/>
            <a:ext cx="262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5: Design of Wrist Exoskeleton. [8]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4" name="Google Shape;284;p39"/>
          <p:cNvSpPr txBox="1"/>
          <p:nvPr/>
        </p:nvSpPr>
        <p:spPr>
          <a:xfrm>
            <a:off x="573650" y="1631900"/>
            <a:ext cx="130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Strengths</a:t>
            </a:r>
            <a:endParaRPr b="1" sz="1600"/>
          </a:p>
        </p:txBody>
      </p:sp>
      <p:sp>
        <p:nvSpPr>
          <p:cNvPr id="285" name="Google Shape;285;p39"/>
          <p:cNvSpPr txBox="1"/>
          <p:nvPr/>
        </p:nvSpPr>
        <p:spPr>
          <a:xfrm>
            <a:off x="573650" y="2038600"/>
            <a:ext cx="453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device is lightweight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>
                <a:solidFill>
                  <a:srgbClr val="EC3A3B"/>
                </a:solidFill>
              </a:rPr>
              <a:t>extension, flexion</a:t>
            </a:r>
            <a:r>
              <a:rPr lang="en"/>
              <a:t> can be done at large scales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device can be used on different individuals </a:t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573650" y="3085300"/>
            <a:ext cx="130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Limitations</a:t>
            </a:r>
            <a:endParaRPr b="1" sz="1600"/>
          </a:p>
        </p:txBody>
      </p:sp>
      <p:sp>
        <p:nvSpPr>
          <p:cNvPr id="287" name="Google Shape;287;p39"/>
          <p:cNvSpPr txBox="1"/>
          <p:nvPr/>
        </p:nvSpPr>
        <p:spPr>
          <a:xfrm>
            <a:off x="573650" y="3483275"/>
            <a:ext cx="448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device hasn’t been tested on humans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device’s long-term durability is unknown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Possible obstacles to using the device in a </a:t>
            </a:r>
            <a:r>
              <a:rPr lang="en">
                <a:solidFill>
                  <a:srgbClr val="EC3A3B"/>
                </a:solidFill>
              </a:rPr>
              <a:t>clinical context </a:t>
            </a:r>
            <a:r>
              <a:rPr lang="en">
                <a:solidFill>
                  <a:schemeClr val="dk1"/>
                </a:solidFill>
              </a:rPr>
              <a:t>are not discussed</a:t>
            </a:r>
            <a:r>
              <a:rPr lang="en"/>
              <a:t> 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0" y="4743300"/>
            <a:ext cx="68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[8] Y. Xu, “Design and simulation of a soft robotic device for wrist rehabilitation,” in 2020 3rd International Conference on Advanced Electronic Materials, Computers and Software Engineering (AEMCSE). IEEE, 2020, pp. 697–701.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9" name="Google Shape;289;p39"/>
          <p:cNvSpPr txBox="1"/>
          <p:nvPr/>
        </p:nvSpPr>
        <p:spPr>
          <a:xfrm>
            <a:off x="6385700" y="2495200"/>
            <a:ext cx="27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575" y="1317475"/>
            <a:ext cx="3329699" cy="26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Related Works</a:t>
            </a:r>
            <a:r>
              <a:rPr lang="en" sz="2600"/>
              <a:t>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614550" y="740163"/>
            <a:ext cx="82815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b="1" lang="en" sz="2000"/>
              <a:t>Soft Robotic Glove for Combined Assistance and At-home Rehabilitation </a:t>
            </a:r>
            <a:r>
              <a:rPr lang="en" sz="2000"/>
              <a:t>[9] </a:t>
            </a:r>
            <a:endParaRPr sz="2000"/>
          </a:p>
        </p:txBody>
      </p:sp>
      <p:sp>
        <p:nvSpPr>
          <p:cNvPr id="298" name="Google Shape;298;p40"/>
          <p:cNvSpPr txBox="1"/>
          <p:nvPr/>
        </p:nvSpPr>
        <p:spPr>
          <a:xfrm>
            <a:off x="5846550" y="1492375"/>
            <a:ext cx="30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825" y="1708025"/>
            <a:ext cx="4077174" cy="23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6083800" y="4195750"/>
            <a:ext cx="260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6: The prototyped soft and lightweight robotic hand assistive device. [9]</a:t>
            </a:r>
            <a:endParaRPr sz="800"/>
          </a:p>
        </p:txBody>
      </p:sp>
      <p:sp>
        <p:nvSpPr>
          <p:cNvPr id="301" name="Google Shape;301;p40"/>
          <p:cNvSpPr txBox="1"/>
          <p:nvPr/>
        </p:nvSpPr>
        <p:spPr>
          <a:xfrm>
            <a:off x="422150" y="1513925"/>
            <a:ext cx="114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Strengths</a:t>
            </a:r>
            <a:endParaRPr b="1" sz="1600"/>
          </a:p>
        </p:txBody>
      </p:sp>
      <p:sp>
        <p:nvSpPr>
          <p:cNvPr id="302" name="Google Shape;302;p40"/>
          <p:cNvSpPr txBox="1"/>
          <p:nvPr/>
        </p:nvSpPr>
        <p:spPr>
          <a:xfrm>
            <a:off x="422150" y="2063875"/>
            <a:ext cx="464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soft materials of the glove are comfortable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can </a:t>
            </a:r>
            <a:r>
              <a:rPr lang="en">
                <a:solidFill>
                  <a:srgbClr val="EC3A3B"/>
                </a:solidFill>
              </a:rPr>
              <a:t>perform several hours with single charge</a:t>
            </a:r>
            <a:endParaRPr>
              <a:solidFill>
                <a:srgbClr val="EC3A3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inexpensive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has an open palm design</a:t>
            </a:r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509850" y="3229425"/>
            <a:ext cx="139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Limitations</a:t>
            </a:r>
            <a:endParaRPr b="1" sz="1600"/>
          </a:p>
        </p:txBody>
      </p:sp>
      <p:sp>
        <p:nvSpPr>
          <p:cNvPr id="304" name="Google Shape;304;p40"/>
          <p:cNvSpPr txBox="1"/>
          <p:nvPr/>
        </p:nvSpPr>
        <p:spPr>
          <a:xfrm>
            <a:off x="509850" y="3713675"/>
            <a:ext cx="455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sample size is relatively small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does not include a </a:t>
            </a:r>
            <a:r>
              <a:rPr lang="en">
                <a:solidFill>
                  <a:srgbClr val="EC3A3B"/>
                </a:solidFill>
              </a:rPr>
              <a:t>pilot study</a:t>
            </a:r>
            <a:endParaRPr>
              <a:solidFill>
                <a:srgbClr val="EC3A3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It’s long-term efficacy is unknown</a:t>
            </a:r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0" y="4712550"/>
            <a:ext cx="54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[9] P. Polygerinos, Z. Wang, K. C. Galloway, R. J. Wood, and C. J. Walsh, “Soft robotic glove for combined assistance and at-home rehabilitation,” Robotics and Autonomous Systems, vol. 73, pp. 135–143, 2015.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Related Works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646725" y="791475"/>
            <a:ext cx="75702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b="1" lang="en" sz="2000"/>
              <a:t>Design of a Soft Robotic Elbow Sleeve with Passive and Intent-Controlled Actuation </a:t>
            </a:r>
            <a:r>
              <a:rPr lang="en" sz="2000"/>
              <a:t>[10]</a:t>
            </a:r>
            <a:endParaRPr sz="2000"/>
          </a:p>
        </p:txBody>
      </p:sp>
      <p:sp>
        <p:nvSpPr>
          <p:cNvPr id="313" name="Google Shape;313;p41"/>
          <p:cNvSpPr txBox="1"/>
          <p:nvPr/>
        </p:nvSpPr>
        <p:spPr>
          <a:xfrm>
            <a:off x="5382875" y="183742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874" y="1321938"/>
            <a:ext cx="3763626" cy="26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5588700" y="3994050"/>
            <a:ext cx="346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7: The soft robotic elbow sleeve for stroke rehabilitation (A) Illustration of the soft robotic sleeve, (B) Schematic of the flexion actuator, (C)Fully assembled system. [10]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6" name="Google Shape;316;p41"/>
          <p:cNvSpPr txBox="1"/>
          <p:nvPr/>
        </p:nvSpPr>
        <p:spPr>
          <a:xfrm>
            <a:off x="562350" y="1697250"/>
            <a:ext cx="128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Strengths</a:t>
            </a:r>
            <a:endParaRPr b="1" sz="1600"/>
          </a:p>
        </p:txBody>
      </p:sp>
      <p:sp>
        <p:nvSpPr>
          <p:cNvPr id="317" name="Google Shape;317;p41"/>
          <p:cNvSpPr txBox="1"/>
          <p:nvPr/>
        </p:nvSpPr>
        <p:spPr>
          <a:xfrm>
            <a:off x="562350" y="2128350"/>
            <a:ext cx="450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work uses soft actuators made of lightweight </a:t>
            </a:r>
            <a:r>
              <a:rPr lang="en">
                <a:solidFill>
                  <a:srgbClr val="EC3A3B"/>
                </a:solidFill>
              </a:rPr>
              <a:t>fabric and fiber reinforcement</a:t>
            </a:r>
            <a:endParaRPr>
              <a:solidFill>
                <a:srgbClr val="EC3A3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effective at producing and maintaining the elbow’s essential flexion and extension</a:t>
            </a:r>
            <a:endParaRPr/>
          </a:p>
        </p:txBody>
      </p:sp>
      <p:sp>
        <p:nvSpPr>
          <p:cNvPr id="318" name="Google Shape;318;p41"/>
          <p:cNvSpPr txBox="1"/>
          <p:nvPr/>
        </p:nvSpPr>
        <p:spPr>
          <a:xfrm>
            <a:off x="562350" y="3175050"/>
            <a:ext cx="13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Limitations</a:t>
            </a:r>
            <a:endParaRPr b="1" sz="1600"/>
          </a:p>
        </p:txBody>
      </p:sp>
      <p:sp>
        <p:nvSpPr>
          <p:cNvPr id="319" name="Google Shape;319;p41"/>
          <p:cNvSpPr txBox="1"/>
          <p:nvPr/>
        </p:nvSpPr>
        <p:spPr>
          <a:xfrm>
            <a:off x="562350" y="3606150"/>
            <a:ext cx="497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here is still an </a:t>
            </a:r>
            <a:r>
              <a:rPr lang="en">
                <a:solidFill>
                  <a:srgbClr val="EC3A3B"/>
                </a:solidFill>
              </a:rPr>
              <a:t>unfavorable frequency switching </a:t>
            </a:r>
            <a:r>
              <a:rPr lang="en"/>
              <a:t>during actuation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primary foundation is basic </a:t>
            </a:r>
            <a:r>
              <a:rPr lang="en">
                <a:solidFill>
                  <a:schemeClr val="dk1"/>
                </a:solidFill>
              </a:rPr>
              <a:t>on-off algorithm</a:t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0" y="4743300"/>
            <a:ext cx="538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[10] T. H. Koh, N. Cheng, H. K. Yap, and C.-H. Yeow, “Design of a soft robotic elbow sleeve with passive and intent-controlled actuation,” Frontiers in neuroscience, vol. 11, p. 597, 2017.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idx="4294967295" type="title"/>
          </p:nvPr>
        </p:nvSpPr>
        <p:spPr>
          <a:xfrm>
            <a:off x="0" y="0"/>
            <a:ext cx="9144000" cy="4344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Related Works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120813" y="469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{9FFDEC82-177A-458E-80BD-ECF5D3BF3B46}</a:tableStyleId>
              </a:tblPr>
              <a:tblGrid>
                <a:gridCol w="1443775"/>
                <a:gridCol w="3661000"/>
                <a:gridCol w="3797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Reference No.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Strengths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Limitations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</a:t>
                      </a:r>
                      <a:r>
                        <a:rPr lang="en" sz="1100"/>
                        <a:t>11]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Light and easy to wear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Can be customized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Safe for the users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No motion model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Limited bending sensors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No simulated evaluation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</a:t>
                      </a:r>
                      <a:r>
                        <a:rPr lang="en" sz="1100"/>
                        <a:t>12]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The use of flexible materials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Evaluated by several trials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Can exert enough pressure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No inflatable beam model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Occurs significant dislodging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68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</a:t>
                      </a:r>
                      <a:r>
                        <a:rPr lang="en" sz="1100"/>
                        <a:t>13]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Lightweight and easy to wear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I</a:t>
                      </a:r>
                      <a:r>
                        <a:rPr lang="en" sz="1100"/>
                        <a:t>solated flexion, extension actuators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Grip strength evaluation is done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A small sample group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Glove is not customizable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Fabric-based sensors inaccurate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8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</a:t>
                      </a:r>
                      <a:r>
                        <a:rPr lang="en" sz="1100"/>
                        <a:t>14]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Can bear pressure 2.5 times more than SDM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Takes less time than the traditional SDM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The emerging speed of molds must be controlled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AutoNum type="romanUcPeriod"/>
                      </a:pPr>
                      <a:r>
                        <a:rPr lang="en" sz="1100"/>
                        <a:t>Offers limited range of tasks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42"/>
          <p:cNvSpPr txBox="1"/>
          <p:nvPr/>
        </p:nvSpPr>
        <p:spPr>
          <a:xfrm>
            <a:off x="-50" y="4004825"/>
            <a:ext cx="91440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[11] D. Hu, J. Zhang, Y. Yang, Q. Li, D. Li, and J. Hong, “A novel soft robotic glove with positive-negative pneumatic actuator for hand rehabilitation,” in 2020 IEEE/ASME International Conference on Advanced Intelligent Mechatronics AIM). IEEE, 2020, pp. 1840–1847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[12] R. F. Natividad and C.-H. Yeow, “Development of a soft robotic shoulder assistive device for shoulder abduction,” in 2016 6th IEEE International Conference on Biomedical Robotics and Biomechatronics (BioRob). IEEE, 2016, pp. 989–993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[13] H. K. Yap, P. M. Khin, T. H. Koh, Y. Sun, X. Liang, J. H. Lim, and C.-H. Yeow, “A fully fabric-based bidirectional soft robotic glove for assistance and rehabilitation of hand impaired patients,” IEEE Robotics and Automation Letters, vol. 2, no. 3, pp. 1383–1390, 2017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[14] Y. Jiang, D. Chen, J. Que, Z. Liu, Z. Wang, and Y. Xu, “Soft robotic glove for hand rehabilitation based on a novel fabrication method,” in 2017 IEEE International Conference on Robotics and Biomimetics (ROBIO). IEEE, 2017, pp. 817–822</a:t>
            </a:r>
            <a:endParaRPr sz="800"/>
          </a:p>
        </p:txBody>
      </p:sp>
      <p:sp>
        <p:nvSpPr>
          <p:cNvPr id="329" name="Google Shape;32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/>
        </p:nvSpPr>
        <p:spPr>
          <a:xfrm>
            <a:off x="302575" y="1940625"/>
            <a:ext cx="3706500" cy="121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E9E9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35" name="Google Shape;335;p43"/>
          <p:cNvCxnSpPr>
            <a:stCxn id="336" idx="6"/>
            <a:endCxn id="337" idx="2"/>
          </p:cNvCxnSpPr>
          <p:nvPr/>
        </p:nvCxnSpPr>
        <p:spPr>
          <a:xfrm flipH="1" rot="10800000">
            <a:off x="4395625" y="1483350"/>
            <a:ext cx="778500" cy="10884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43"/>
          <p:cNvCxnSpPr>
            <a:endCxn id="339" idx="2"/>
          </p:cNvCxnSpPr>
          <p:nvPr/>
        </p:nvCxnSpPr>
        <p:spPr>
          <a:xfrm flipH="1" rot="-5400000">
            <a:off x="6525850" y="4212450"/>
            <a:ext cx="662100" cy="2145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37" name="Google Shape;337;p43"/>
          <p:cNvSpPr/>
          <p:nvPr/>
        </p:nvSpPr>
        <p:spPr>
          <a:xfrm>
            <a:off x="5174050" y="13963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  <a:effectLst>
            <a:outerShdw blurRad="57150" rotWithShape="0" algn="bl" dir="5400000" dist="19050">
              <a:srgbClr val="50505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4221625" y="2484750"/>
            <a:ext cx="174000" cy="174000"/>
          </a:xfrm>
          <a:prstGeom prst="ellipse">
            <a:avLst/>
          </a:prstGeom>
          <a:solidFill>
            <a:srgbClr val="2F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"/>
          <p:cNvSpPr/>
          <p:nvPr/>
        </p:nvSpPr>
        <p:spPr>
          <a:xfrm>
            <a:off x="6964150" y="4563750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5313675" y="1046325"/>
            <a:ext cx="1021200" cy="9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949E7"/>
                </a:solidFill>
              </a:rPr>
              <a:t>Work already done</a:t>
            </a:r>
            <a:endParaRPr b="1" sz="1600">
              <a:solidFill>
                <a:srgbClr val="4949E7"/>
              </a:solidFill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7139450" y="3687125"/>
            <a:ext cx="19218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Control and Actuation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5408200" y="3500025"/>
            <a:ext cx="1107300" cy="9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Expected works to be done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7317638" y="1782425"/>
            <a:ext cx="15654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FEM Analysis &amp; Simulation</a:t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7146075" y="670725"/>
            <a:ext cx="1828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Prototype design</a:t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950100" y="14210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7217325" y="241125"/>
            <a:ext cx="17574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Material selection</a:t>
            </a:r>
            <a:endParaRPr b="1">
              <a:solidFill>
                <a:srgbClr val="4949E7"/>
              </a:solidFill>
            </a:endParaRPr>
          </a:p>
        </p:txBody>
      </p:sp>
      <p:cxnSp>
        <p:nvCxnSpPr>
          <p:cNvPr id="347" name="Google Shape;347;p43"/>
          <p:cNvCxnSpPr>
            <a:stCxn id="340" idx="3"/>
            <a:endCxn id="345" idx="2"/>
          </p:cNvCxnSpPr>
          <p:nvPr/>
        </p:nvCxnSpPr>
        <p:spPr>
          <a:xfrm>
            <a:off x="6334875" y="1508025"/>
            <a:ext cx="61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48" name="Google Shape;348;p43"/>
          <p:cNvSpPr/>
          <p:nvPr/>
        </p:nvSpPr>
        <p:spPr>
          <a:xfrm>
            <a:off x="6964150" y="3877950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50505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43"/>
          <p:cNvCxnSpPr>
            <a:stCxn id="342" idx="3"/>
            <a:endCxn id="348" idx="2"/>
          </p:cNvCxnSpPr>
          <p:nvPr/>
        </p:nvCxnSpPr>
        <p:spPr>
          <a:xfrm>
            <a:off x="6515500" y="3961725"/>
            <a:ext cx="4488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505050">
                <a:alpha val="50000"/>
              </a:srgbClr>
            </a:outerShdw>
          </a:effectLst>
        </p:spPr>
      </p:cxnSp>
      <p:sp>
        <p:nvSpPr>
          <p:cNvPr id="350" name="Google Shape;350;p43"/>
          <p:cNvSpPr txBox="1"/>
          <p:nvPr/>
        </p:nvSpPr>
        <p:spPr>
          <a:xfrm>
            <a:off x="7248887" y="2702625"/>
            <a:ext cx="18408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Mold Fabrication</a:t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7226175" y="3029025"/>
            <a:ext cx="17397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Actuator Fabrication</a:t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50505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" name="Google Shape;353;p43"/>
          <p:cNvCxnSpPr/>
          <p:nvPr/>
        </p:nvCxnSpPr>
        <p:spPr>
          <a:xfrm>
            <a:off x="6735225" y="441225"/>
            <a:ext cx="19800" cy="2905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54" name="Google Shape;354;p43"/>
          <p:cNvSpPr/>
          <p:nvPr/>
        </p:nvSpPr>
        <p:spPr>
          <a:xfrm>
            <a:off x="6950100" y="3542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cxnSp>
        <p:nvCxnSpPr>
          <p:cNvPr id="355" name="Google Shape;355;p43"/>
          <p:cNvCxnSpPr>
            <a:endCxn id="354" idx="2"/>
          </p:cNvCxnSpPr>
          <p:nvPr/>
        </p:nvCxnSpPr>
        <p:spPr>
          <a:xfrm flipH="1" rot="10800000">
            <a:off x="6729000" y="441225"/>
            <a:ext cx="221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56" name="Google Shape;356;p43"/>
          <p:cNvSpPr/>
          <p:nvPr/>
        </p:nvSpPr>
        <p:spPr>
          <a:xfrm>
            <a:off x="6950100" y="8876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cxnSp>
        <p:nvCxnSpPr>
          <p:cNvPr id="357" name="Google Shape;357;p43"/>
          <p:cNvCxnSpPr>
            <a:endCxn id="356" idx="2"/>
          </p:cNvCxnSpPr>
          <p:nvPr/>
        </p:nvCxnSpPr>
        <p:spPr>
          <a:xfrm flipH="1" rot="10800000">
            <a:off x="6729000" y="974625"/>
            <a:ext cx="221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58" name="Google Shape;358;p43"/>
          <p:cNvSpPr/>
          <p:nvPr/>
        </p:nvSpPr>
        <p:spPr>
          <a:xfrm>
            <a:off x="6950100" y="18782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cxnSp>
        <p:nvCxnSpPr>
          <p:cNvPr id="359" name="Google Shape;359;p43"/>
          <p:cNvCxnSpPr>
            <a:endCxn id="358" idx="2"/>
          </p:cNvCxnSpPr>
          <p:nvPr/>
        </p:nvCxnSpPr>
        <p:spPr>
          <a:xfrm flipH="1" rot="10800000">
            <a:off x="6729000" y="1965225"/>
            <a:ext cx="221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60" name="Google Shape;360;p43"/>
          <p:cNvSpPr/>
          <p:nvPr/>
        </p:nvSpPr>
        <p:spPr>
          <a:xfrm>
            <a:off x="6950100" y="24116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cxnSp>
        <p:nvCxnSpPr>
          <p:cNvPr id="361" name="Google Shape;361;p43"/>
          <p:cNvCxnSpPr>
            <a:endCxn id="360" idx="2"/>
          </p:cNvCxnSpPr>
          <p:nvPr/>
        </p:nvCxnSpPr>
        <p:spPr>
          <a:xfrm flipH="1" rot="10800000">
            <a:off x="6729000" y="2498625"/>
            <a:ext cx="221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62" name="Google Shape;362;p43"/>
          <p:cNvSpPr txBox="1"/>
          <p:nvPr/>
        </p:nvSpPr>
        <p:spPr>
          <a:xfrm>
            <a:off x="7290975" y="2302425"/>
            <a:ext cx="1610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7217325" y="1200225"/>
            <a:ext cx="17574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Mathematical Modeling</a:t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7317651" y="2239625"/>
            <a:ext cx="17034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949E7"/>
                </a:solidFill>
              </a:rPr>
              <a:t>Grid Independent Test</a:t>
            </a:r>
            <a:endParaRPr b="1">
              <a:solidFill>
                <a:srgbClr val="4949E7"/>
              </a:solidFill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6950100" y="28688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cxnSp>
        <p:nvCxnSpPr>
          <p:cNvPr id="366" name="Google Shape;366;p43"/>
          <p:cNvCxnSpPr>
            <a:endCxn id="365" idx="2"/>
          </p:cNvCxnSpPr>
          <p:nvPr/>
        </p:nvCxnSpPr>
        <p:spPr>
          <a:xfrm flipH="1" rot="10800000">
            <a:off x="6729000" y="2955825"/>
            <a:ext cx="221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367" name="Google Shape;367;p43"/>
          <p:cNvSpPr/>
          <p:nvPr/>
        </p:nvSpPr>
        <p:spPr>
          <a:xfrm>
            <a:off x="6950100" y="3249825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E7"/>
              </a:solidFill>
            </a:endParaRPr>
          </a:p>
        </p:txBody>
      </p:sp>
      <p:cxnSp>
        <p:nvCxnSpPr>
          <p:cNvPr id="368" name="Google Shape;368;p43"/>
          <p:cNvCxnSpPr>
            <a:endCxn id="367" idx="2"/>
          </p:cNvCxnSpPr>
          <p:nvPr/>
        </p:nvCxnSpPr>
        <p:spPr>
          <a:xfrm flipH="1" rot="10800000">
            <a:off x="6729000" y="3336825"/>
            <a:ext cx="2211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369" name="Google Shape;369;p43"/>
          <p:cNvCxnSpPr/>
          <p:nvPr/>
        </p:nvCxnSpPr>
        <p:spPr>
          <a:xfrm>
            <a:off x="4782700" y="2567375"/>
            <a:ext cx="24000" cy="139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3"/>
          <p:cNvSpPr/>
          <p:nvPr/>
        </p:nvSpPr>
        <p:spPr>
          <a:xfrm>
            <a:off x="5255500" y="3877950"/>
            <a:ext cx="174000" cy="174000"/>
          </a:xfrm>
          <a:prstGeom prst="ellipse">
            <a:avLst/>
          </a:prstGeom>
          <a:solidFill>
            <a:srgbClr val="505050"/>
          </a:solidFill>
          <a:ln>
            <a:noFill/>
          </a:ln>
          <a:effectLst>
            <a:outerShdw blurRad="57150" rotWithShape="0" algn="bl" dir="5400000" dist="19050">
              <a:srgbClr val="50505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3"/>
          <p:cNvCxnSpPr>
            <a:endCxn id="370" idx="2"/>
          </p:cNvCxnSpPr>
          <p:nvPr/>
        </p:nvCxnSpPr>
        <p:spPr>
          <a:xfrm>
            <a:off x="4806700" y="3961650"/>
            <a:ext cx="4488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3"/>
          <p:cNvSpPr txBox="1"/>
          <p:nvPr/>
        </p:nvSpPr>
        <p:spPr>
          <a:xfrm>
            <a:off x="7139450" y="4296725"/>
            <a:ext cx="19218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Final Assembly of Device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378" name="Google Shape;378;p44"/>
          <p:cNvSpPr txBox="1"/>
          <p:nvPr/>
        </p:nvSpPr>
        <p:spPr>
          <a:xfrm>
            <a:off x="3180000" y="953700"/>
            <a:ext cx="27840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Material Selection</a:t>
            </a:r>
            <a:endParaRPr b="1" sz="2200"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63" y="1576900"/>
            <a:ext cx="4724476" cy="33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4"/>
          <p:cNvSpPr/>
          <p:nvPr/>
        </p:nvSpPr>
        <p:spPr>
          <a:xfrm>
            <a:off x="2209800" y="1576850"/>
            <a:ext cx="4724400" cy="3395400"/>
          </a:xfrm>
          <a:prstGeom prst="rect">
            <a:avLst/>
          </a:prstGeom>
          <a:solidFill>
            <a:srgbClr val="000000">
              <a:alpha val="581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Ecoflex 00-30</a:t>
            </a:r>
            <a:endParaRPr b="1" sz="3300">
              <a:solidFill>
                <a:schemeClr val="lt1"/>
              </a:solidFill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1542000" y="2538425"/>
            <a:ext cx="492300" cy="24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1542000" y="3726200"/>
            <a:ext cx="492300" cy="24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"/>
          <p:cNvSpPr/>
          <p:nvPr/>
        </p:nvSpPr>
        <p:spPr>
          <a:xfrm flipH="1">
            <a:off x="7109725" y="2560200"/>
            <a:ext cx="492300" cy="24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/>
          <p:nvPr/>
        </p:nvSpPr>
        <p:spPr>
          <a:xfrm flipH="1">
            <a:off x="7109725" y="3747975"/>
            <a:ext cx="492300" cy="24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259250" y="2351075"/>
            <a:ext cx="12780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Resilience to wear and tear </a:t>
            </a:r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422150" y="3471625"/>
            <a:ext cx="12828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chemical resistance</a:t>
            </a:r>
            <a:endParaRPr/>
          </a:p>
        </p:txBody>
      </p:sp>
      <p:sp>
        <p:nvSpPr>
          <p:cNvPr id="387" name="Google Shape;387;p44"/>
          <p:cNvSpPr txBox="1"/>
          <p:nvPr/>
        </p:nvSpPr>
        <p:spPr>
          <a:xfrm>
            <a:off x="7514375" y="2135525"/>
            <a:ext cx="1278000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Wider temperature range </a:t>
            </a:r>
            <a:r>
              <a:rPr lang="en">
                <a:solidFill>
                  <a:schemeClr val="dk1"/>
                </a:solidFill>
              </a:rPr>
              <a:t>(-65F to 450F)</a:t>
            </a:r>
            <a:endParaRPr/>
          </a:p>
        </p:txBody>
      </p:sp>
      <p:sp>
        <p:nvSpPr>
          <p:cNvPr id="388" name="Google Shape;388;p44"/>
          <p:cNvSpPr txBox="1"/>
          <p:nvPr/>
        </p:nvSpPr>
        <p:spPr>
          <a:xfrm>
            <a:off x="7604375" y="3256225"/>
            <a:ext cx="1431300" cy="126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Stretchable and deformable without ripping (Elongation of </a:t>
            </a:r>
            <a:r>
              <a:rPr lang="en">
                <a:solidFill>
                  <a:schemeClr val="dk1"/>
                </a:solidFill>
              </a:rPr>
              <a:t>900%</a:t>
            </a:r>
            <a:r>
              <a:rPr lang="en"/>
              <a:t>)</a:t>
            </a:r>
            <a:endParaRPr/>
          </a:p>
        </p:txBody>
      </p:sp>
      <p:sp>
        <p:nvSpPr>
          <p:cNvPr id="389" name="Google Shape;3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/>
        </p:nvSpPr>
        <p:spPr>
          <a:xfrm>
            <a:off x="3180000" y="877500"/>
            <a:ext cx="27840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Prototype design</a:t>
            </a:r>
            <a:endParaRPr b="1" sz="2200"/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0700"/>
            <a:ext cx="4638851" cy="30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1160650" y="4328300"/>
            <a:ext cx="257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8: Isometric view of previous prototype</a:t>
            </a:r>
            <a:endParaRPr sz="1200"/>
          </a:p>
        </p:txBody>
      </p:sp>
      <p:sp>
        <p:nvSpPr>
          <p:cNvPr id="397" name="Google Shape;397;p45"/>
          <p:cNvSpPr txBox="1"/>
          <p:nvPr/>
        </p:nvSpPr>
        <p:spPr>
          <a:xfrm>
            <a:off x="5734325" y="4328300"/>
            <a:ext cx="2314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9: Isometric view of modified prototype</a:t>
            </a:r>
            <a:endParaRPr sz="1200"/>
          </a:p>
        </p:txBody>
      </p:sp>
      <p:sp>
        <p:nvSpPr>
          <p:cNvPr id="398" name="Google Shape;398;p45"/>
          <p:cNvSpPr txBox="1"/>
          <p:nvPr/>
        </p:nvSpPr>
        <p:spPr>
          <a:xfrm>
            <a:off x="0" y="4804800"/>
            <a:ext cx="45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[15] </a:t>
            </a:r>
            <a:r>
              <a:rPr lang="en" sz="1000">
                <a:solidFill>
                  <a:schemeClr val="dk1"/>
                </a:solidFill>
              </a:rPr>
              <a:t>Soft robotics toolkit. [Online]. Available: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https://softroboticstoolkit.com/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9" name="Google Shape;3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850" y="1400700"/>
            <a:ext cx="4505149" cy="292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/>
          <p:nvPr/>
        </p:nvSpPr>
        <p:spPr>
          <a:xfrm>
            <a:off x="4066650" y="3485800"/>
            <a:ext cx="2574000" cy="690100"/>
          </a:xfrm>
          <a:prstGeom prst="flowChartProcess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PneuNets Bending Actuator[15]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402" name="Google Shape;402;p45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28"/>
          <p:cNvCxnSpPr/>
          <p:nvPr/>
        </p:nvCxnSpPr>
        <p:spPr>
          <a:xfrm flipH="1">
            <a:off x="2142425" y="2689850"/>
            <a:ext cx="1245600" cy="47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rial"/>
                <a:ea typeface="Arial"/>
                <a:cs typeface="Arial"/>
                <a:sym typeface="Arial"/>
              </a:rPr>
              <a:t>Overview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8"/>
          <p:cNvGrpSpPr/>
          <p:nvPr/>
        </p:nvGrpSpPr>
        <p:grpSpPr>
          <a:xfrm>
            <a:off x="3882185" y="1573750"/>
            <a:ext cx="1379634" cy="1379634"/>
            <a:chOff x="3516737" y="1717375"/>
            <a:chExt cx="2110500" cy="2110500"/>
          </a:xfrm>
        </p:grpSpPr>
        <p:sp>
          <p:nvSpPr>
            <p:cNvPr id="129" name="Google Shape;129;p28"/>
            <p:cNvSpPr/>
            <p:nvPr/>
          </p:nvSpPr>
          <p:spPr>
            <a:xfrm>
              <a:off x="3516737" y="1717375"/>
              <a:ext cx="2110500" cy="21105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Contents</a:t>
              </a:r>
              <a:endParaRPr b="1"/>
            </a:p>
          </p:txBody>
        </p:sp>
        <p:sp>
          <p:nvSpPr>
            <p:cNvPr id="130" name="Google Shape;130;p28"/>
            <p:cNvSpPr/>
            <p:nvPr/>
          </p:nvSpPr>
          <p:spPr>
            <a:xfrm rot="561611">
              <a:off x="4610356" y="1842579"/>
              <a:ext cx="83005" cy="133164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 rot="-10238389">
              <a:off x="4468984" y="3536569"/>
              <a:ext cx="83005" cy="133164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8"/>
          <p:cNvSpPr/>
          <p:nvPr/>
        </p:nvSpPr>
        <p:spPr>
          <a:xfrm>
            <a:off x="3311839" y="1191075"/>
            <a:ext cx="726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1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4190989" y="3056700"/>
            <a:ext cx="726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3</a:t>
            </a: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3155614" y="2362738"/>
            <a:ext cx="726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2</a:t>
            </a:r>
            <a:endParaRPr/>
          </a:p>
        </p:txBody>
      </p:sp>
      <p:grpSp>
        <p:nvGrpSpPr>
          <p:cNvPr id="135" name="Google Shape;135;p28"/>
          <p:cNvGrpSpPr/>
          <p:nvPr/>
        </p:nvGrpSpPr>
        <p:grpSpPr>
          <a:xfrm>
            <a:off x="457200" y="858125"/>
            <a:ext cx="2854500" cy="935901"/>
            <a:chOff x="457200" y="1234975"/>
            <a:chExt cx="2854500" cy="935901"/>
          </a:xfrm>
        </p:grpSpPr>
        <p:sp>
          <p:nvSpPr>
            <p:cNvPr id="136" name="Google Shape;136;p28"/>
            <p:cNvSpPr/>
            <p:nvPr/>
          </p:nvSpPr>
          <p:spPr>
            <a:xfrm>
              <a:off x="457200" y="1234975"/>
              <a:ext cx="17931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</a:rPr>
                <a:t>Introduction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28"/>
            <p:cNvSpPr txBox="1"/>
            <p:nvPr/>
          </p:nvSpPr>
          <p:spPr>
            <a:xfrm>
              <a:off x="457200" y="1598176"/>
              <a:ext cx="1793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Problem Definition, Motivation, Objectives</a:t>
              </a:r>
              <a:endParaRPr sz="1200"/>
            </a:p>
          </p:txBody>
        </p:sp>
        <p:cxnSp>
          <p:nvCxnSpPr>
            <p:cNvPr id="138" name="Google Shape;138;p28"/>
            <p:cNvCxnSpPr>
              <a:stCxn id="136" idx="3"/>
              <a:endCxn id="132" idx="2"/>
            </p:cNvCxnSpPr>
            <p:nvPr/>
          </p:nvCxnSpPr>
          <p:spPr>
            <a:xfrm>
              <a:off x="2250300" y="1409275"/>
              <a:ext cx="1061400" cy="521700"/>
            </a:xfrm>
            <a:prstGeom prst="bentConnector3">
              <a:avLst>
                <a:gd fmla="val 5000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9" name="Google Shape;139;p28"/>
          <p:cNvGrpSpPr/>
          <p:nvPr/>
        </p:nvGrpSpPr>
        <p:grpSpPr>
          <a:xfrm>
            <a:off x="304800" y="3004300"/>
            <a:ext cx="1837675" cy="751975"/>
            <a:chOff x="304800" y="2335925"/>
            <a:chExt cx="1837675" cy="751975"/>
          </a:xfrm>
        </p:grpSpPr>
        <p:sp>
          <p:nvSpPr>
            <p:cNvPr id="140" name="Google Shape;140;p28"/>
            <p:cNvSpPr/>
            <p:nvPr/>
          </p:nvSpPr>
          <p:spPr>
            <a:xfrm>
              <a:off x="349375" y="2335925"/>
              <a:ext cx="17931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Literature Review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141" name="Google Shape;141;p28"/>
            <p:cNvSpPr txBox="1"/>
            <p:nvPr/>
          </p:nvSpPr>
          <p:spPr>
            <a:xfrm>
              <a:off x="304800" y="2677800"/>
              <a:ext cx="17931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Related works</a:t>
              </a:r>
              <a:endParaRPr sz="1200"/>
            </a:p>
          </p:txBody>
        </p:sp>
      </p:grpSp>
      <p:grpSp>
        <p:nvGrpSpPr>
          <p:cNvPr id="142" name="Google Shape;142;p28"/>
          <p:cNvGrpSpPr/>
          <p:nvPr/>
        </p:nvGrpSpPr>
        <p:grpSpPr>
          <a:xfrm>
            <a:off x="3657600" y="4140225"/>
            <a:ext cx="1793100" cy="935901"/>
            <a:chOff x="3657600" y="4212275"/>
            <a:chExt cx="1793100" cy="935901"/>
          </a:xfrm>
        </p:grpSpPr>
        <p:sp>
          <p:nvSpPr>
            <p:cNvPr id="143" name="Google Shape;143;p28"/>
            <p:cNvSpPr/>
            <p:nvPr/>
          </p:nvSpPr>
          <p:spPr>
            <a:xfrm>
              <a:off x="3657600" y="4212275"/>
              <a:ext cx="17931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</a:rPr>
                <a:t>Methodology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28"/>
            <p:cNvSpPr txBox="1"/>
            <p:nvPr/>
          </p:nvSpPr>
          <p:spPr>
            <a:xfrm>
              <a:off x="3657600" y="4575476"/>
              <a:ext cx="1793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Works already done, Expected works to be done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28"/>
          <p:cNvSpPr/>
          <p:nvPr/>
        </p:nvSpPr>
        <p:spPr>
          <a:xfrm flipH="1">
            <a:off x="5106001" y="1191075"/>
            <a:ext cx="726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5</a:t>
            </a:r>
            <a:endParaRPr/>
          </a:p>
        </p:txBody>
      </p:sp>
      <p:grpSp>
        <p:nvGrpSpPr>
          <p:cNvPr id="146" name="Google Shape;146;p28"/>
          <p:cNvGrpSpPr/>
          <p:nvPr/>
        </p:nvGrpSpPr>
        <p:grpSpPr>
          <a:xfrm>
            <a:off x="5832290" y="858125"/>
            <a:ext cx="2854500" cy="823200"/>
            <a:chOff x="5832290" y="1234975"/>
            <a:chExt cx="2854500" cy="823200"/>
          </a:xfrm>
        </p:grpSpPr>
        <p:sp>
          <p:nvSpPr>
            <p:cNvPr id="147" name="Google Shape;147;p28"/>
            <p:cNvSpPr/>
            <p:nvPr/>
          </p:nvSpPr>
          <p:spPr>
            <a:xfrm flipH="1">
              <a:off x="6893690" y="1234975"/>
              <a:ext cx="17931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</a:rPr>
                <a:t>Discussion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8" name="Google Shape;148;p28"/>
            <p:cNvSpPr txBox="1"/>
            <p:nvPr/>
          </p:nvSpPr>
          <p:spPr>
            <a:xfrm flipH="1">
              <a:off x="7100398" y="1583575"/>
              <a:ext cx="1379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Challenges, Achievements</a:t>
              </a:r>
              <a:endParaRPr sz="1200">
                <a:solidFill>
                  <a:srgbClr val="000000"/>
                </a:solidFill>
              </a:endParaRPr>
            </a:p>
          </p:txBody>
        </p:sp>
        <p:cxnSp>
          <p:nvCxnSpPr>
            <p:cNvPr id="149" name="Google Shape;149;p28"/>
            <p:cNvCxnSpPr>
              <a:stCxn id="147" idx="3"/>
              <a:endCxn id="145" idx="2"/>
            </p:cNvCxnSpPr>
            <p:nvPr/>
          </p:nvCxnSpPr>
          <p:spPr>
            <a:xfrm flipH="1">
              <a:off x="5832290" y="1409275"/>
              <a:ext cx="1061400" cy="521700"/>
            </a:xfrm>
            <a:prstGeom prst="bent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" name="Google Shape;150;p28"/>
          <p:cNvSpPr/>
          <p:nvPr/>
        </p:nvSpPr>
        <p:spPr>
          <a:xfrm flipH="1">
            <a:off x="5258251" y="2362750"/>
            <a:ext cx="726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</a:rPr>
              <a:t>4</a:t>
            </a:r>
            <a:endParaRPr/>
          </a:p>
        </p:txBody>
      </p:sp>
      <p:grpSp>
        <p:nvGrpSpPr>
          <p:cNvPr id="151" name="Google Shape;151;p28"/>
          <p:cNvGrpSpPr/>
          <p:nvPr/>
        </p:nvGrpSpPr>
        <p:grpSpPr>
          <a:xfrm>
            <a:off x="5984690" y="2726025"/>
            <a:ext cx="2854510" cy="1130900"/>
            <a:chOff x="5832290" y="3483875"/>
            <a:chExt cx="2854510" cy="1130900"/>
          </a:xfrm>
        </p:grpSpPr>
        <p:sp>
          <p:nvSpPr>
            <p:cNvPr id="152" name="Google Shape;152;p28"/>
            <p:cNvSpPr/>
            <p:nvPr/>
          </p:nvSpPr>
          <p:spPr>
            <a:xfrm flipH="1">
              <a:off x="6893690" y="3831275"/>
              <a:ext cx="17931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Result</a:t>
              </a:r>
              <a:endParaRPr b="1" sz="1600"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p28"/>
            <p:cNvSpPr txBox="1"/>
            <p:nvPr/>
          </p:nvSpPr>
          <p:spPr>
            <a:xfrm flipH="1">
              <a:off x="6893700" y="4140175"/>
              <a:ext cx="17931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Obtained results, plots</a:t>
              </a:r>
              <a:endParaRPr sz="1200"/>
            </a:p>
          </p:txBody>
        </p:sp>
        <p:cxnSp>
          <p:nvCxnSpPr>
            <p:cNvPr id="154" name="Google Shape;154;p28"/>
            <p:cNvCxnSpPr>
              <a:stCxn id="152" idx="3"/>
              <a:endCxn id="150" idx="2"/>
            </p:cNvCxnSpPr>
            <p:nvPr/>
          </p:nvCxnSpPr>
          <p:spPr>
            <a:xfrm rot="10800000">
              <a:off x="5832290" y="3483875"/>
              <a:ext cx="1061400" cy="521700"/>
            </a:xfrm>
            <a:prstGeom prst="bentConnector3">
              <a:avLst>
                <a:gd fmla="val 5000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5" name="Google Shape;155;p28"/>
          <p:cNvCxnSpPr>
            <a:stCxn id="133" idx="4"/>
            <a:endCxn id="143" idx="0"/>
          </p:cNvCxnSpPr>
          <p:nvPr/>
        </p:nvCxnSpPr>
        <p:spPr>
          <a:xfrm>
            <a:off x="4554139" y="3783000"/>
            <a:ext cx="0" cy="35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/>
        </p:nvSpPr>
        <p:spPr>
          <a:xfrm>
            <a:off x="1953150" y="792600"/>
            <a:ext cx="5237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</a:t>
            </a:r>
            <a:r>
              <a:rPr lang="en" sz="1800"/>
              <a:t>actors influencing bending angle and force [16]-</a:t>
            </a:r>
            <a:endParaRPr sz="1800"/>
          </a:p>
        </p:txBody>
      </p:sp>
      <p:sp>
        <p:nvSpPr>
          <p:cNvPr id="408" name="Google Shape;408;p46"/>
          <p:cNvSpPr/>
          <p:nvPr/>
        </p:nvSpPr>
        <p:spPr>
          <a:xfrm flipH="1">
            <a:off x="4035550" y="2044000"/>
            <a:ext cx="1256400" cy="117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Gap size between two chambers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09" name="Google Shape;409;p46"/>
          <p:cNvSpPr/>
          <p:nvPr/>
        </p:nvSpPr>
        <p:spPr>
          <a:xfrm flipH="1">
            <a:off x="2451943" y="2044000"/>
            <a:ext cx="1256400" cy="117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Thickness</a:t>
            </a:r>
            <a:r>
              <a:rPr b="1" lang="en" sz="1100">
                <a:solidFill>
                  <a:schemeClr val="lt1"/>
                </a:solidFill>
              </a:rPr>
              <a:t> of boundary wall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10" name="Google Shape;410;p46"/>
          <p:cNvSpPr/>
          <p:nvPr/>
        </p:nvSpPr>
        <p:spPr>
          <a:xfrm flipH="1">
            <a:off x="868361" y="2044009"/>
            <a:ext cx="1256400" cy="117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Base layer thickness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11" name="Google Shape;411;p46"/>
          <p:cNvSpPr/>
          <p:nvPr/>
        </p:nvSpPr>
        <p:spPr>
          <a:xfrm flipH="1">
            <a:off x="3560900" y="1286600"/>
            <a:ext cx="574200" cy="572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600"/>
          </a:p>
        </p:txBody>
      </p:sp>
      <p:sp>
        <p:nvSpPr>
          <p:cNvPr id="412" name="Google Shape;412;p46"/>
          <p:cNvSpPr/>
          <p:nvPr/>
        </p:nvSpPr>
        <p:spPr>
          <a:xfrm flipH="1">
            <a:off x="1994563" y="1286600"/>
            <a:ext cx="574200" cy="572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000"/>
          </a:p>
        </p:txBody>
      </p:sp>
      <p:sp>
        <p:nvSpPr>
          <p:cNvPr id="413" name="Google Shape;413;p46"/>
          <p:cNvSpPr/>
          <p:nvPr/>
        </p:nvSpPr>
        <p:spPr>
          <a:xfrm flipH="1">
            <a:off x="411297" y="1286701"/>
            <a:ext cx="574200" cy="572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000"/>
          </a:p>
        </p:txBody>
      </p:sp>
      <p:cxnSp>
        <p:nvCxnSpPr>
          <p:cNvPr id="414" name="Google Shape;414;p46"/>
          <p:cNvCxnSpPr>
            <a:stCxn id="408" idx="6"/>
            <a:endCxn id="411" idx="4"/>
          </p:cNvCxnSpPr>
          <p:nvPr/>
        </p:nvCxnSpPr>
        <p:spPr>
          <a:xfrm rot="10800000">
            <a:off x="3848050" y="1859200"/>
            <a:ext cx="1875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15" name="Google Shape;415;p46"/>
          <p:cNvCxnSpPr>
            <a:stCxn id="409" idx="2"/>
            <a:endCxn id="411" idx="4"/>
          </p:cNvCxnSpPr>
          <p:nvPr/>
        </p:nvCxnSpPr>
        <p:spPr>
          <a:xfrm flipH="1" rot="10800000">
            <a:off x="3708343" y="1859200"/>
            <a:ext cx="1398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16" name="Google Shape;416;p46"/>
          <p:cNvCxnSpPr>
            <a:stCxn id="409" idx="6"/>
            <a:endCxn id="412" idx="4"/>
          </p:cNvCxnSpPr>
          <p:nvPr/>
        </p:nvCxnSpPr>
        <p:spPr>
          <a:xfrm rot="10800000">
            <a:off x="2281543" y="1859200"/>
            <a:ext cx="1704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17" name="Google Shape;417;p46"/>
          <p:cNvCxnSpPr>
            <a:stCxn id="410" idx="2"/>
            <a:endCxn id="412" idx="4"/>
          </p:cNvCxnSpPr>
          <p:nvPr/>
        </p:nvCxnSpPr>
        <p:spPr>
          <a:xfrm flipH="1" rot="10800000">
            <a:off x="2124761" y="1859209"/>
            <a:ext cx="1569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18" name="Google Shape;418;p46"/>
          <p:cNvCxnSpPr>
            <a:stCxn id="410" idx="6"/>
            <a:endCxn id="413" idx="4"/>
          </p:cNvCxnSpPr>
          <p:nvPr/>
        </p:nvCxnSpPr>
        <p:spPr>
          <a:xfrm rot="10800000">
            <a:off x="698261" y="1859509"/>
            <a:ext cx="170100" cy="769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19" name="Google Shape;419;p46"/>
          <p:cNvCxnSpPr/>
          <p:nvPr/>
        </p:nvCxnSpPr>
        <p:spPr>
          <a:xfrm rot="10800000">
            <a:off x="4671889" y="3174553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20" name="Google Shape;420;p46"/>
          <p:cNvCxnSpPr/>
          <p:nvPr/>
        </p:nvCxnSpPr>
        <p:spPr>
          <a:xfrm rot="10800000">
            <a:off x="3080126" y="3174553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21" name="Google Shape;421;p46"/>
          <p:cNvCxnSpPr/>
          <p:nvPr/>
        </p:nvCxnSpPr>
        <p:spPr>
          <a:xfrm rot="10800000">
            <a:off x="1496556" y="3202266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422" name="Google Shape;422;p46"/>
          <p:cNvSpPr txBox="1"/>
          <p:nvPr/>
        </p:nvSpPr>
        <p:spPr>
          <a:xfrm>
            <a:off x="3724754" y="3642724"/>
            <a:ext cx="1878000" cy="9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Higher gap leads to higher bending but causes damage to channels</a:t>
            </a:r>
            <a:endParaRPr sz="1200"/>
          </a:p>
        </p:txBody>
      </p:sp>
      <p:sp>
        <p:nvSpPr>
          <p:cNvPr id="423" name="Google Shape;423;p46"/>
          <p:cNvSpPr txBox="1"/>
          <p:nvPr/>
        </p:nvSpPr>
        <p:spPr>
          <a:xfrm>
            <a:off x="2295925" y="3642725"/>
            <a:ext cx="15684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rapid actuation walls thinner are considered suitable</a:t>
            </a:r>
            <a:endParaRPr sz="1200"/>
          </a:p>
        </p:txBody>
      </p:sp>
      <p:sp>
        <p:nvSpPr>
          <p:cNvPr id="424" name="Google Shape;424;p46"/>
          <p:cNvSpPr txBox="1"/>
          <p:nvPr/>
        </p:nvSpPr>
        <p:spPr>
          <a:xfrm>
            <a:off x="712361" y="3639373"/>
            <a:ext cx="15684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Thicker base leads to good bending</a:t>
            </a:r>
            <a:endParaRPr sz="1200"/>
          </a:p>
        </p:txBody>
      </p:sp>
      <p:sp>
        <p:nvSpPr>
          <p:cNvPr id="425" name="Google Shape;425;p46"/>
          <p:cNvSpPr txBox="1"/>
          <p:nvPr/>
        </p:nvSpPr>
        <p:spPr>
          <a:xfrm>
            <a:off x="28550" y="4735650"/>
            <a:ext cx="59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[16] </a:t>
            </a:r>
            <a:r>
              <a:rPr lang="en" sz="900">
                <a:solidFill>
                  <a:schemeClr val="dk1"/>
                </a:solidFill>
              </a:rPr>
              <a:t>M. Xavier, A. Fleming, and Y. K. Yong, “Finite element modeling of soft fluidic actuators: Overview and recent developments,” Advanced Intelligent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lang="en" sz="900">
                <a:solidFill>
                  <a:schemeClr val="dk1"/>
                </a:solidFill>
              </a:rPr>
              <a:t>Systems, vol. 3, 10 2020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26" name="Google Shape;426;p46"/>
          <p:cNvSpPr/>
          <p:nvPr/>
        </p:nvSpPr>
        <p:spPr>
          <a:xfrm flipH="1">
            <a:off x="7235950" y="2044000"/>
            <a:ext cx="1256400" cy="117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Number of air chambers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7" name="Google Shape;427;p46"/>
          <p:cNvSpPr/>
          <p:nvPr/>
        </p:nvSpPr>
        <p:spPr>
          <a:xfrm flipH="1">
            <a:off x="5652343" y="2044000"/>
            <a:ext cx="1256400" cy="117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Air chamber height 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8" name="Google Shape;428;p46"/>
          <p:cNvSpPr/>
          <p:nvPr/>
        </p:nvSpPr>
        <p:spPr>
          <a:xfrm flipH="1">
            <a:off x="6761300" y="1286600"/>
            <a:ext cx="574200" cy="572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2600"/>
          </a:p>
        </p:txBody>
      </p:sp>
      <p:sp>
        <p:nvSpPr>
          <p:cNvPr id="429" name="Google Shape;429;p46"/>
          <p:cNvSpPr/>
          <p:nvPr/>
        </p:nvSpPr>
        <p:spPr>
          <a:xfrm flipH="1">
            <a:off x="5194963" y="1286600"/>
            <a:ext cx="574200" cy="5727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000"/>
          </a:p>
        </p:txBody>
      </p:sp>
      <p:cxnSp>
        <p:nvCxnSpPr>
          <p:cNvPr id="430" name="Google Shape;430;p46"/>
          <p:cNvCxnSpPr>
            <a:stCxn id="426" idx="6"/>
            <a:endCxn id="428" idx="4"/>
          </p:cNvCxnSpPr>
          <p:nvPr/>
        </p:nvCxnSpPr>
        <p:spPr>
          <a:xfrm rot="10800000">
            <a:off x="7048450" y="1859200"/>
            <a:ext cx="1875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31" name="Google Shape;431;p46"/>
          <p:cNvCxnSpPr>
            <a:stCxn id="427" idx="2"/>
            <a:endCxn id="428" idx="4"/>
          </p:cNvCxnSpPr>
          <p:nvPr/>
        </p:nvCxnSpPr>
        <p:spPr>
          <a:xfrm flipH="1" rot="10800000">
            <a:off x="6908743" y="1859200"/>
            <a:ext cx="1398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32" name="Google Shape;432;p46"/>
          <p:cNvCxnSpPr>
            <a:stCxn id="427" idx="6"/>
            <a:endCxn id="429" idx="4"/>
          </p:cNvCxnSpPr>
          <p:nvPr/>
        </p:nvCxnSpPr>
        <p:spPr>
          <a:xfrm rot="10800000">
            <a:off x="5481943" y="1859200"/>
            <a:ext cx="1704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33" name="Google Shape;433;p46"/>
          <p:cNvCxnSpPr>
            <a:stCxn id="408" idx="2"/>
            <a:endCxn id="429" idx="4"/>
          </p:cNvCxnSpPr>
          <p:nvPr/>
        </p:nvCxnSpPr>
        <p:spPr>
          <a:xfrm flipH="1" rot="10800000">
            <a:off x="5291950" y="1859200"/>
            <a:ext cx="190200" cy="76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cxnSp>
        <p:nvCxnSpPr>
          <p:cNvPr id="434" name="Google Shape;434;p46"/>
          <p:cNvCxnSpPr/>
          <p:nvPr/>
        </p:nvCxnSpPr>
        <p:spPr>
          <a:xfrm rot="10800000">
            <a:off x="7872289" y="3174553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6"/>
          <p:cNvCxnSpPr/>
          <p:nvPr/>
        </p:nvCxnSpPr>
        <p:spPr>
          <a:xfrm rot="10800000">
            <a:off x="6280526" y="3174553"/>
            <a:ext cx="0" cy="4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cxnSp>
      <p:sp>
        <p:nvSpPr>
          <p:cNvPr id="436" name="Google Shape;436;p46"/>
          <p:cNvSpPr txBox="1"/>
          <p:nvPr/>
        </p:nvSpPr>
        <p:spPr>
          <a:xfrm>
            <a:off x="7088100" y="3642713"/>
            <a:ext cx="15684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fixed length, more chamber gives more bending</a:t>
            </a:r>
            <a:endParaRPr sz="1200"/>
          </a:p>
        </p:txBody>
      </p:sp>
      <p:sp>
        <p:nvSpPr>
          <p:cNvPr id="437" name="Google Shape;437;p46"/>
          <p:cNvSpPr txBox="1"/>
          <p:nvPr/>
        </p:nvSpPr>
        <p:spPr>
          <a:xfrm>
            <a:off x="5496350" y="3642725"/>
            <a:ext cx="15684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Increased height leads to greater force output</a:t>
            </a:r>
            <a:endParaRPr sz="1200"/>
          </a:p>
        </p:txBody>
      </p:sp>
      <p:sp>
        <p:nvSpPr>
          <p:cNvPr id="438" name="Google Shape;43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46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925" y="602975"/>
            <a:ext cx="2410226" cy="194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pic>
      <p:pic>
        <p:nvPicPr>
          <p:cNvPr id="445" name="Google Shape;445;p47"/>
          <p:cNvPicPr preferRelativeResize="0"/>
          <p:nvPr/>
        </p:nvPicPr>
        <p:blipFill rotWithShape="1">
          <a:blip r:embed="rId4">
            <a:alphaModFix/>
          </a:blip>
          <a:srcRect b="0" l="7244" r="0" t="7304"/>
          <a:stretch/>
        </p:blipFill>
        <p:spPr>
          <a:xfrm>
            <a:off x="1003375" y="602963"/>
            <a:ext cx="2427976" cy="203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pic>
      <p:pic>
        <p:nvPicPr>
          <p:cNvPr id="446" name="Google Shape;44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850" y="2849275"/>
            <a:ext cx="2382499" cy="186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pic>
      <p:sp>
        <p:nvSpPr>
          <p:cNvPr id="447" name="Google Shape;447;p47"/>
          <p:cNvSpPr txBox="1"/>
          <p:nvPr/>
        </p:nvSpPr>
        <p:spPr>
          <a:xfrm>
            <a:off x="907938" y="2551313"/>
            <a:ext cx="2765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10: Isometric view of prototype-1</a:t>
            </a:r>
            <a:endParaRPr sz="1200"/>
          </a:p>
        </p:txBody>
      </p:sp>
      <p:sp>
        <p:nvSpPr>
          <p:cNvPr id="448" name="Google Shape;448;p47"/>
          <p:cNvSpPr txBox="1"/>
          <p:nvPr/>
        </p:nvSpPr>
        <p:spPr>
          <a:xfrm>
            <a:off x="907950" y="4697150"/>
            <a:ext cx="2664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11: Isometric view of prototype-2</a:t>
            </a:r>
            <a:endParaRPr sz="1200"/>
          </a:p>
        </p:txBody>
      </p:sp>
      <p:sp>
        <p:nvSpPr>
          <p:cNvPr id="449" name="Google Shape;449;p47"/>
          <p:cNvSpPr txBox="1"/>
          <p:nvPr/>
        </p:nvSpPr>
        <p:spPr>
          <a:xfrm>
            <a:off x="5577138" y="2472550"/>
            <a:ext cx="2765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12: Isometric view of prototype-3</a:t>
            </a:r>
            <a:endParaRPr sz="1200"/>
          </a:p>
        </p:txBody>
      </p:sp>
      <p:sp>
        <p:nvSpPr>
          <p:cNvPr id="450" name="Google Shape;450;p47"/>
          <p:cNvSpPr txBox="1"/>
          <p:nvPr>
            <p:ph idx="12" type="sldNum"/>
          </p:nvPr>
        </p:nvSpPr>
        <p:spPr>
          <a:xfrm>
            <a:off x="8553500" y="481072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113" y="2841850"/>
            <a:ext cx="2507850" cy="186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pic>
      <p:sp>
        <p:nvSpPr>
          <p:cNvPr id="452" name="Google Shape;452;p47"/>
          <p:cNvSpPr txBox="1"/>
          <p:nvPr/>
        </p:nvSpPr>
        <p:spPr>
          <a:xfrm>
            <a:off x="5577162" y="4719375"/>
            <a:ext cx="2664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13: Isometric view of prototype-4</a:t>
            </a:r>
            <a:endParaRPr sz="1200"/>
          </a:p>
        </p:txBody>
      </p:sp>
      <p:sp>
        <p:nvSpPr>
          <p:cNvPr id="453" name="Google Shape;453;p47"/>
          <p:cNvSpPr/>
          <p:nvPr/>
        </p:nvSpPr>
        <p:spPr>
          <a:xfrm>
            <a:off x="3641450" y="1935325"/>
            <a:ext cx="1725600" cy="156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Prototypes</a:t>
            </a:r>
            <a:endParaRPr b="1" sz="2000"/>
          </a:p>
        </p:txBody>
      </p:sp>
      <p:sp>
        <p:nvSpPr>
          <p:cNvPr id="454" name="Google Shape;454;p47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Methodology (Cont…)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Work Already Done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0" name="Google Shape;460;p48"/>
          <p:cNvGraphicFramePr/>
          <p:nvPr/>
        </p:nvGraphicFramePr>
        <p:xfrm>
          <a:off x="128950" y="123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{9FFDEC82-177A-458E-80BD-ECF5D3BF3B46}</a:tableStyleId>
              </a:tblPr>
              <a:tblGrid>
                <a:gridCol w="756875"/>
                <a:gridCol w="919000"/>
                <a:gridCol w="973375"/>
                <a:gridCol w="903950"/>
                <a:gridCol w="746800"/>
              </a:tblGrid>
              <a:tr h="56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Designs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No. of Chambers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Wall Thickness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Base Thickness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Gap Length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1" name="Google Shape;461;p48"/>
          <p:cNvSpPr/>
          <p:nvPr/>
        </p:nvSpPr>
        <p:spPr>
          <a:xfrm>
            <a:off x="129075" y="2992525"/>
            <a:ext cx="4299900" cy="393600"/>
          </a:xfrm>
          <a:prstGeom prst="rect">
            <a:avLst/>
          </a:prstGeom>
          <a:solidFill>
            <a:srgbClr val="EA9999">
              <a:alpha val="33330"/>
            </a:srgbClr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8"/>
          <p:cNvSpPr txBox="1"/>
          <p:nvPr/>
        </p:nvSpPr>
        <p:spPr>
          <a:xfrm>
            <a:off x="277650" y="3826625"/>
            <a:ext cx="40026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 1: Important parameter values taken for different designs of prototypes</a:t>
            </a:r>
            <a:endParaRPr sz="1100"/>
          </a:p>
        </p:txBody>
      </p:sp>
      <p:pic>
        <p:nvPicPr>
          <p:cNvPr id="463" name="Google Shape;4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250" y="1001662"/>
            <a:ext cx="4065774" cy="301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4" name="Google Shape;464;p48"/>
          <p:cNvSpPr txBox="1"/>
          <p:nvPr/>
        </p:nvSpPr>
        <p:spPr>
          <a:xfrm>
            <a:off x="4849650" y="4055225"/>
            <a:ext cx="4002600" cy="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14: Modified prototype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65" name="Google Shape;465;p48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9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472" name="Google Shape;472;p49"/>
          <p:cNvSpPr/>
          <p:nvPr/>
        </p:nvSpPr>
        <p:spPr>
          <a:xfrm flipH="1">
            <a:off x="323775" y="734688"/>
            <a:ext cx="1680000" cy="829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>
              <a:alpha val="33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Mathematical Modeling</a:t>
            </a:r>
            <a:endParaRPr b="1" sz="1600"/>
          </a:p>
        </p:txBody>
      </p:sp>
      <p:sp>
        <p:nvSpPr>
          <p:cNvPr id="473" name="Google Shape;473;p49"/>
          <p:cNvSpPr/>
          <p:nvPr/>
        </p:nvSpPr>
        <p:spPr>
          <a:xfrm>
            <a:off x="908500" y="1660850"/>
            <a:ext cx="4096200" cy="30927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25" y="3139575"/>
            <a:ext cx="4010426" cy="4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38" y="2252475"/>
            <a:ext cx="1487324" cy="7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297" y="3718550"/>
            <a:ext cx="1680000" cy="67867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/>
          <p:nvPr/>
        </p:nvSpPr>
        <p:spPr>
          <a:xfrm>
            <a:off x="5608350" y="1660850"/>
            <a:ext cx="3228900" cy="3092700"/>
          </a:xfrm>
          <a:prstGeom prst="roundRect">
            <a:avLst>
              <a:gd fmla="val 16667" name="adj"/>
            </a:avLst>
          </a:prstGeom>
          <a:solidFill>
            <a:srgbClr val="4B7091">
              <a:alpha val="301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 txBox="1"/>
          <p:nvPr/>
        </p:nvSpPr>
        <p:spPr>
          <a:xfrm>
            <a:off x="5792250" y="1723700"/>
            <a:ext cx="3045000" cy="296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Θ = bending angle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δ = maximum displacement of the chamber lateral wall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δ1 = displacement of the chamber lateral wall in the gap layer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= height of the inner chamber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h = height of the gap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 = bending curvature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b1st = thickness of the 1st layer base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 = length of one chamber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lgap = length of the gap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 = number of chambers</a:t>
            </a:r>
            <a:endParaRPr sz="1300"/>
          </a:p>
        </p:txBody>
      </p:sp>
      <p:sp>
        <p:nvSpPr>
          <p:cNvPr id="479" name="Google Shape;479;p49"/>
          <p:cNvSpPr/>
          <p:nvPr/>
        </p:nvSpPr>
        <p:spPr>
          <a:xfrm>
            <a:off x="5145575" y="3353650"/>
            <a:ext cx="321900" cy="2322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4088100" y="4107125"/>
            <a:ext cx="50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[17]</a:t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0" y="4690700"/>
            <a:ext cx="84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[17] Z. Liu, F. Wang, S. Liu, Y. Tian, and D. Zhang, “Modeling and analysis of soft pneumatic network bending actuators,” IEEE/ASME Transactions on Mechatronics, vol. 26, no. 4, pp. 2195–2203, 2020.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50"/>
          <p:cNvGrpSpPr/>
          <p:nvPr/>
        </p:nvGrpSpPr>
        <p:grpSpPr>
          <a:xfrm>
            <a:off x="2022539" y="1652843"/>
            <a:ext cx="1653845" cy="3403386"/>
            <a:chOff x="1118222" y="283725"/>
            <a:chExt cx="2090828" cy="4076400"/>
          </a:xfrm>
        </p:grpSpPr>
        <p:sp>
          <p:nvSpPr>
            <p:cNvPr id="487" name="Google Shape;487;p5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1118222" y="341747"/>
              <a:ext cx="2030400" cy="2045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Hyperelastic Material</a:t>
              </a:r>
              <a:endParaRPr b="1" sz="1600"/>
            </a:p>
          </p:txBody>
        </p:sp>
        <p:sp>
          <p:nvSpPr>
            <p:cNvPr id="489" name="Google Shape;489;p50"/>
            <p:cNvSpPr/>
            <p:nvPr/>
          </p:nvSpPr>
          <p:spPr>
            <a:xfrm rot="5400000">
              <a:off x="1973654" y="2323671"/>
              <a:ext cx="3195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50"/>
          <p:cNvGrpSpPr/>
          <p:nvPr/>
        </p:nvGrpSpPr>
        <p:grpSpPr>
          <a:xfrm>
            <a:off x="337925" y="1652843"/>
            <a:ext cx="1653848" cy="3403386"/>
            <a:chOff x="1118218" y="283725"/>
            <a:chExt cx="2090832" cy="4076400"/>
          </a:xfrm>
        </p:grpSpPr>
        <p:sp>
          <p:nvSpPr>
            <p:cNvPr id="491" name="Google Shape;491;p5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1118218" y="341747"/>
              <a:ext cx="2030400" cy="2055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COMSOL Software</a:t>
              </a:r>
              <a:endParaRPr b="1" sz="1600"/>
            </a:p>
          </p:txBody>
        </p:sp>
        <p:sp>
          <p:nvSpPr>
            <p:cNvPr id="493" name="Google Shape;493;p50"/>
            <p:cNvSpPr/>
            <p:nvPr/>
          </p:nvSpPr>
          <p:spPr>
            <a:xfrm rot="5400000">
              <a:off x="1972908" y="2334230"/>
              <a:ext cx="3210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1178664" y="2679856"/>
              <a:ext cx="1950600" cy="1578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Char char="●"/>
              </a:pPr>
              <a:r>
                <a:rPr lang="en">
                  <a:solidFill>
                    <a:srgbClr val="FFFFFF"/>
                  </a:solidFill>
                </a:rPr>
                <a:t>Used for simulation of the design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5" name="Google Shape;495;p50"/>
          <p:cNvGrpSpPr/>
          <p:nvPr/>
        </p:nvGrpSpPr>
        <p:grpSpPr>
          <a:xfrm>
            <a:off x="3707129" y="1652843"/>
            <a:ext cx="1653866" cy="3403386"/>
            <a:chOff x="1118196" y="283725"/>
            <a:chExt cx="2090854" cy="4076400"/>
          </a:xfrm>
        </p:grpSpPr>
        <p:sp>
          <p:nvSpPr>
            <p:cNvPr id="496" name="Google Shape;496;p5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1118196" y="341747"/>
              <a:ext cx="2030400" cy="2045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Yeoh Model</a:t>
              </a:r>
              <a:endParaRPr b="1" sz="1600"/>
            </a:p>
          </p:txBody>
        </p:sp>
        <p:sp>
          <p:nvSpPr>
            <p:cNvPr id="498" name="Google Shape;498;p50"/>
            <p:cNvSpPr/>
            <p:nvPr/>
          </p:nvSpPr>
          <p:spPr>
            <a:xfrm rot="5400000">
              <a:off x="1973650" y="2323501"/>
              <a:ext cx="3195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50"/>
          <p:cNvGrpSpPr/>
          <p:nvPr/>
        </p:nvGrpSpPr>
        <p:grpSpPr>
          <a:xfrm>
            <a:off x="5391744" y="1652843"/>
            <a:ext cx="1653862" cy="3403386"/>
            <a:chOff x="1118200" y="283725"/>
            <a:chExt cx="2090850" cy="4076400"/>
          </a:xfrm>
        </p:grpSpPr>
        <p:sp>
          <p:nvSpPr>
            <p:cNvPr id="500" name="Google Shape;500;p5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1118200" y="341747"/>
              <a:ext cx="2030400" cy="2045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Solid Mechanics</a:t>
              </a:r>
              <a:endParaRPr b="1" sz="1600"/>
            </a:p>
          </p:txBody>
        </p:sp>
        <p:sp>
          <p:nvSpPr>
            <p:cNvPr id="502" name="Google Shape;502;p50"/>
            <p:cNvSpPr/>
            <p:nvPr/>
          </p:nvSpPr>
          <p:spPr>
            <a:xfrm rot="5400000">
              <a:off x="1973654" y="2323732"/>
              <a:ext cx="3195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50"/>
          <p:cNvGrpSpPr/>
          <p:nvPr/>
        </p:nvGrpSpPr>
        <p:grpSpPr>
          <a:xfrm>
            <a:off x="7076358" y="1652843"/>
            <a:ext cx="1653859" cy="3403386"/>
            <a:chOff x="1118205" y="283725"/>
            <a:chExt cx="2090845" cy="4076400"/>
          </a:xfrm>
        </p:grpSpPr>
        <p:sp>
          <p:nvSpPr>
            <p:cNvPr id="504" name="Google Shape;504;p5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1118205" y="341747"/>
              <a:ext cx="2030400" cy="2045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Mesh &amp; Stationary Study</a:t>
              </a:r>
              <a:endParaRPr b="1" sz="1600"/>
            </a:p>
          </p:txBody>
        </p:sp>
        <p:sp>
          <p:nvSpPr>
            <p:cNvPr id="506" name="Google Shape;506;p50"/>
            <p:cNvSpPr/>
            <p:nvPr/>
          </p:nvSpPr>
          <p:spPr>
            <a:xfrm rot="5400000">
              <a:off x="1973637" y="2323749"/>
              <a:ext cx="3195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50"/>
          <p:cNvSpPr/>
          <p:nvPr/>
        </p:nvSpPr>
        <p:spPr>
          <a:xfrm>
            <a:off x="3493525" y="734700"/>
            <a:ext cx="2156950" cy="965625"/>
          </a:xfrm>
          <a:prstGeom prst="flowChartOffpageConnector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Finite Element Method(FEM)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Analysis</a:t>
            </a:r>
            <a:endParaRPr b="1" sz="1700"/>
          </a:p>
        </p:txBody>
      </p:sp>
      <p:sp>
        <p:nvSpPr>
          <p:cNvPr id="508" name="Google Shape;508;p50"/>
          <p:cNvSpPr/>
          <p:nvPr/>
        </p:nvSpPr>
        <p:spPr>
          <a:xfrm>
            <a:off x="1989475" y="3653400"/>
            <a:ext cx="1773000" cy="131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Incompressible material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Ecoflex 00-30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09" name="Google Shape;509;p50"/>
          <p:cNvSpPr/>
          <p:nvPr/>
        </p:nvSpPr>
        <p:spPr>
          <a:xfrm>
            <a:off x="3762495" y="3580401"/>
            <a:ext cx="1543500" cy="131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Result matches to experimental data in case of both small and large strain values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5360999" y="3580400"/>
            <a:ext cx="1686900" cy="147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Used for analysis of mechanical structures subjected to static or dynamic loads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6929200" y="3574175"/>
            <a:ext cx="1876800" cy="147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Meshing is a discretization technique used in computing FEM.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Field variable </a:t>
            </a:r>
            <a:r>
              <a:rPr lang="en" sz="1200">
                <a:solidFill>
                  <a:srgbClr val="FFFFFF"/>
                </a:solidFill>
              </a:rPr>
              <a:t>unchanged</a:t>
            </a:r>
            <a:r>
              <a:rPr lang="en" sz="1200">
                <a:solidFill>
                  <a:srgbClr val="FFFFFF"/>
                </a:solidFill>
              </a:rPr>
              <a:t> over time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2" name="Google Shape;51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0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1"/>
          <p:cNvSpPr/>
          <p:nvPr/>
        </p:nvSpPr>
        <p:spPr>
          <a:xfrm>
            <a:off x="2789785" y="1323164"/>
            <a:ext cx="5221800" cy="731700"/>
          </a:xfrm>
          <a:prstGeom prst="rect">
            <a:avLst/>
          </a:prstGeom>
          <a:solidFill>
            <a:srgbClr val="0944A1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 is a model for the deformation of nearly incompressible, nonlinear elastic materials such as rubber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2789787" y="2207525"/>
            <a:ext cx="4860300" cy="731700"/>
          </a:xfrm>
          <a:prstGeom prst="rect">
            <a:avLst/>
          </a:prstGeom>
          <a:solidFill>
            <a:srgbClr val="0C58D3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 is based on strain-energy density function observation of Ronald Rivlin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962650" y="2138825"/>
            <a:ext cx="15810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3"/>
                </a:solidFill>
              </a:rPr>
              <a:t>Yeoh Model</a:t>
            </a:r>
            <a:endParaRPr b="1" sz="2200">
              <a:solidFill>
                <a:schemeClr val="accent3"/>
              </a:solidFill>
            </a:endParaRPr>
          </a:p>
        </p:txBody>
      </p:sp>
      <p:pic>
        <p:nvPicPr>
          <p:cNvPr id="522" name="Google Shape;5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63" y="3091875"/>
            <a:ext cx="2381325" cy="7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</p:pic>
      <p:sp>
        <p:nvSpPr>
          <p:cNvPr id="523" name="Google Shape;523;p51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52"/>
          <p:cNvSpPr/>
          <p:nvPr/>
        </p:nvSpPr>
        <p:spPr>
          <a:xfrm>
            <a:off x="1119200" y="2107438"/>
            <a:ext cx="2171400" cy="1200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Simulation Parameters</a:t>
            </a:r>
            <a:endParaRPr b="1" sz="1800"/>
          </a:p>
        </p:txBody>
      </p:sp>
      <p:sp>
        <p:nvSpPr>
          <p:cNvPr id="530" name="Google Shape;530;p52"/>
          <p:cNvSpPr/>
          <p:nvPr/>
        </p:nvSpPr>
        <p:spPr>
          <a:xfrm>
            <a:off x="3688150" y="897288"/>
            <a:ext cx="2226600" cy="434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Parameters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31" name="Google Shape;531;p52"/>
          <p:cNvSpPr/>
          <p:nvPr/>
        </p:nvSpPr>
        <p:spPr>
          <a:xfrm>
            <a:off x="5940846" y="897288"/>
            <a:ext cx="2226600" cy="434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Value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532" name="Google Shape;532;p52"/>
          <p:cNvGrpSpPr/>
          <p:nvPr/>
        </p:nvGrpSpPr>
        <p:grpSpPr>
          <a:xfrm>
            <a:off x="3688306" y="1733203"/>
            <a:ext cx="4479226" cy="384880"/>
            <a:chOff x="3335463" y="3783788"/>
            <a:chExt cx="2026066" cy="674400"/>
          </a:xfrm>
        </p:grpSpPr>
        <p:sp>
          <p:nvSpPr>
            <p:cNvPr id="533" name="Google Shape;533;p52"/>
            <p:cNvSpPr/>
            <p:nvPr/>
          </p:nvSpPr>
          <p:spPr>
            <a:xfrm>
              <a:off x="3335463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Material Model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4354429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Yeoh 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5" name="Google Shape;535;p52"/>
          <p:cNvGrpSpPr/>
          <p:nvPr/>
        </p:nvGrpSpPr>
        <p:grpSpPr>
          <a:xfrm>
            <a:off x="3688306" y="2124290"/>
            <a:ext cx="4479226" cy="384880"/>
            <a:chOff x="3335463" y="4469063"/>
            <a:chExt cx="2026066" cy="674400"/>
          </a:xfrm>
        </p:grpSpPr>
        <p:sp>
          <p:nvSpPr>
            <p:cNvPr id="536" name="Google Shape;536;p52"/>
            <p:cNvSpPr/>
            <p:nvPr/>
          </p:nvSpPr>
          <p:spPr>
            <a:xfrm>
              <a:off x="3335463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Compressibility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4354429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Incompressible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8" name="Google Shape;538;p52"/>
          <p:cNvGrpSpPr/>
          <p:nvPr/>
        </p:nvGrpSpPr>
        <p:grpSpPr>
          <a:xfrm>
            <a:off x="3688306" y="1342117"/>
            <a:ext cx="4479226" cy="384880"/>
            <a:chOff x="3335463" y="3098513"/>
            <a:chExt cx="2026066" cy="674400"/>
          </a:xfrm>
        </p:grpSpPr>
        <p:sp>
          <p:nvSpPr>
            <p:cNvPr id="539" name="Google Shape;539;p52"/>
            <p:cNvSpPr/>
            <p:nvPr/>
          </p:nvSpPr>
          <p:spPr>
            <a:xfrm>
              <a:off x="3335463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Material Mode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4354429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Hyperelastic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1" name="Google Shape;541;p52"/>
          <p:cNvGrpSpPr/>
          <p:nvPr/>
        </p:nvGrpSpPr>
        <p:grpSpPr>
          <a:xfrm>
            <a:off x="3688324" y="2906540"/>
            <a:ext cx="4479226" cy="384880"/>
            <a:chOff x="3335463" y="3783788"/>
            <a:chExt cx="2026066" cy="674400"/>
          </a:xfrm>
        </p:grpSpPr>
        <p:sp>
          <p:nvSpPr>
            <p:cNvPr id="542" name="Google Shape;542;p52"/>
            <p:cNvSpPr/>
            <p:nvPr/>
          </p:nvSpPr>
          <p:spPr>
            <a:xfrm>
              <a:off x="3335463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C2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4354429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423Pa [18]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4" name="Google Shape;544;p52"/>
          <p:cNvGrpSpPr/>
          <p:nvPr/>
        </p:nvGrpSpPr>
        <p:grpSpPr>
          <a:xfrm>
            <a:off x="3688324" y="3297627"/>
            <a:ext cx="4479226" cy="384880"/>
            <a:chOff x="3335463" y="4469063"/>
            <a:chExt cx="2026066" cy="674400"/>
          </a:xfrm>
        </p:grpSpPr>
        <p:sp>
          <p:nvSpPr>
            <p:cNvPr id="545" name="Google Shape;545;p52"/>
            <p:cNvSpPr/>
            <p:nvPr/>
          </p:nvSpPr>
          <p:spPr>
            <a:xfrm>
              <a:off x="3335463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C3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4354429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-1.46Pa [18]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47" name="Google Shape;547;p52"/>
          <p:cNvGrpSpPr/>
          <p:nvPr/>
        </p:nvGrpSpPr>
        <p:grpSpPr>
          <a:xfrm>
            <a:off x="3688324" y="2515454"/>
            <a:ext cx="4479226" cy="384880"/>
            <a:chOff x="3335463" y="3098513"/>
            <a:chExt cx="2026066" cy="674400"/>
          </a:xfrm>
        </p:grpSpPr>
        <p:sp>
          <p:nvSpPr>
            <p:cNvPr id="548" name="Google Shape;548;p52"/>
            <p:cNvSpPr/>
            <p:nvPr/>
          </p:nvSpPr>
          <p:spPr>
            <a:xfrm>
              <a:off x="3335463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C1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4354429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12.7kPa [18]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0" name="Google Shape;550;p52"/>
          <p:cNvGrpSpPr/>
          <p:nvPr/>
        </p:nvGrpSpPr>
        <p:grpSpPr>
          <a:xfrm>
            <a:off x="3688324" y="3688732"/>
            <a:ext cx="4479226" cy="384880"/>
            <a:chOff x="3335463" y="4469063"/>
            <a:chExt cx="2026066" cy="674400"/>
          </a:xfrm>
        </p:grpSpPr>
        <p:sp>
          <p:nvSpPr>
            <p:cNvPr id="551" name="Google Shape;551;p52"/>
            <p:cNvSpPr/>
            <p:nvPr/>
          </p:nvSpPr>
          <p:spPr>
            <a:xfrm>
              <a:off x="3335463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ρ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4354429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1070 kg/m^3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3" name="Google Shape;553;p52"/>
          <p:cNvGrpSpPr/>
          <p:nvPr/>
        </p:nvGrpSpPr>
        <p:grpSpPr>
          <a:xfrm>
            <a:off x="3688324" y="4084107"/>
            <a:ext cx="4479226" cy="384880"/>
            <a:chOff x="3335463" y="4469063"/>
            <a:chExt cx="2026066" cy="674400"/>
          </a:xfrm>
        </p:grpSpPr>
        <p:sp>
          <p:nvSpPr>
            <p:cNvPr id="554" name="Google Shape;554;p52"/>
            <p:cNvSpPr/>
            <p:nvPr/>
          </p:nvSpPr>
          <p:spPr>
            <a:xfrm>
              <a:off x="3335463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Load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4354429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Pressure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3688324" y="4470932"/>
            <a:ext cx="4479226" cy="384880"/>
            <a:chOff x="3335463" y="4469063"/>
            <a:chExt cx="2026066" cy="674400"/>
          </a:xfrm>
        </p:grpSpPr>
        <p:sp>
          <p:nvSpPr>
            <p:cNvPr id="557" name="Google Shape;557;p52"/>
            <p:cNvSpPr/>
            <p:nvPr/>
          </p:nvSpPr>
          <p:spPr>
            <a:xfrm>
              <a:off x="3335463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Mesh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4354429" y="446906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Fine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59" name="Google Shape;559;p52"/>
          <p:cNvSpPr txBox="1"/>
          <p:nvPr/>
        </p:nvSpPr>
        <p:spPr>
          <a:xfrm>
            <a:off x="4022025" y="4824550"/>
            <a:ext cx="4050900" cy="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 2: Selected parameter values and types for simulation</a:t>
            </a:r>
            <a:endParaRPr sz="1100"/>
          </a:p>
        </p:txBody>
      </p:sp>
      <p:sp>
        <p:nvSpPr>
          <p:cNvPr id="560" name="Google Shape;560;p52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561" name="Google Shape;561;p52"/>
          <p:cNvSpPr txBox="1"/>
          <p:nvPr/>
        </p:nvSpPr>
        <p:spPr>
          <a:xfrm>
            <a:off x="-49300" y="4468975"/>
            <a:ext cx="349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[18] M. Xavier, A. Fleming, and Y. K. Yong, “Finite element modeling of soft fluidic actuators: Overview and recent developments,” Advanced Intelligent Systems, vol. 3, 10 2020.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3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pic>
        <p:nvPicPr>
          <p:cNvPr id="568" name="Google Shape;568;p53"/>
          <p:cNvPicPr preferRelativeResize="0"/>
          <p:nvPr/>
        </p:nvPicPr>
        <p:blipFill rotWithShape="1">
          <a:blip r:embed="rId3">
            <a:alphaModFix/>
          </a:blip>
          <a:srcRect b="5532" l="0" r="14813" t="29527"/>
          <a:stretch/>
        </p:blipFill>
        <p:spPr>
          <a:xfrm>
            <a:off x="2241338" y="1341875"/>
            <a:ext cx="4661325" cy="26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3"/>
          <p:cNvSpPr txBox="1"/>
          <p:nvPr/>
        </p:nvSpPr>
        <p:spPr>
          <a:xfrm>
            <a:off x="2160900" y="4172875"/>
            <a:ext cx="4822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15: Physics-controlled generated mesh of the modified prototype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54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pic>
        <p:nvPicPr>
          <p:cNvPr id="576" name="Google Shape;576;p54" title="Untitled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238" y="813300"/>
            <a:ext cx="5043533" cy="37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4"/>
          <p:cNvSpPr txBox="1"/>
          <p:nvPr/>
        </p:nvSpPr>
        <p:spPr>
          <a:xfrm>
            <a:off x="2160900" y="4674550"/>
            <a:ext cx="4822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Vid 1: Animation video of the simulation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55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584" name="Google Shape;584;p55"/>
          <p:cNvSpPr/>
          <p:nvPr/>
        </p:nvSpPr>
        <p:spPr>
          <a:xfrm>
            <a:off x="829775" y="1501900"/>
            <a:ext cx="2483700" cy="90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Grid Independent Test (GIT)</a:t>
            </a:r>
            <a:endParaRPr b="1" sz="2000"/>
          </a:p>
        </p:txBody>
      </p:sp>
      <p:sp>
        <p:nvSpPr>
          <p:cNvPr id="585" name="Google Shape;585;p55"/>
          <p:cNvSpPr/>
          <p:nvPr/>
        </p:nvSpPr>
        <p:spPr>
          <a:xfrm>
            <a:off x="3795400" y="1501888"/>
            <a:ext cx="2226600" cy="434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Mesh Type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6048096" y="1501888"/>
            <a:ext cx="2226600" cy="434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No. of Elements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587" name="Google Shape;587;p55"/>
          <p:cNvGrpSpPr/>
          <p:nvPr/>
        </p:nvGrpSpPr>
        <p:grpSpPr>
          <a:xfrm>
            <a:off x="3795556" y="2337803"/>
            <a:ext cx="4479226" cy="384880"/>
            <a:chOff x="3335463" y="3783788"/>
            <a:chExt cx="2026066" cy="674400"/>
          </a:xfrm>
        </p:grpSpPr>
        <p:sp>
          <p:nvSpPr>
            <p:cNvPr id="588" name="Google Shape;588;p55"/>
            <p:cNvSpPr/>
            <p:nvPr/>
          </p:nvSpPr>
          <p:spPr>
            <a:xfrm>
              <a:off x="3335463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Coarse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4354429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2218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0" name="Google Shape;590;p55"/>
          <p:cNvGrpSpPr/>
          <p:nvPr/>
        </p:nvGrpSpPr>
        <p:grpSpPr>
          <a:xfrm>
            <a:off x="3795456" y="2767640"/>
            <a:ext cx="4479201" cy="384880"/>
            <a:chOff x="3335418" y="4407033"/>
            <a:chExt cx="2026054" cy="674400"/>
          </a:xfrm>
        </p:grpSpPr>
        <p:sp>
          <p:nvSpPr>
            <p:cNvPr id="591" name="Google Shape;591;p55"/>
            <p:cNvSpPr/>
            <p:nvPr/>
          </p:nvSpPr>
          <p:spPr>
            <a:xfrm>
              <a:off x="3335418" y="440703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Normal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4354372" y="440703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2829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3" name="Google Shape;593;p55"/>
          <p:cNvGrpSpPr/>
          <p:nvPr/>
        </p:nvGrpSpPr>
        <p:grpSpPr>
          <a:xfrm>
            <a:off x="3795556" y="1946717"/>
            <a:ext cx="4479226" cy="384880"/>
            <a:chOff x="3335463" y="3098513"/>
            <a:chExt cx="2026066" cy="674400"/>
          </a:xfrm>
        </p:grpSpPr>
        <p:sp>
          <p:nvSpPr>
            <p:cNvPr id="594" name="Google Shape;594;p55"/>
            <p:cNvSpPr/>
            <p:nvPr/>
          </p:nvSpPr>
          <p:spPr>
            <a:xfrm>
              <a:off x="3335463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Coarser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4354429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1558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6" name="Google Shape;596;p55"/>
          <p:cNvGrpSpPr/>
          <p:nvPr/>
        </p:nvGrpSpPr>
        <p:grpSpPr>
          <a:xfrm>
            <a:off x="3795574" y="3614415"/>
            <a:ext cx="4479226" cy="384880"/>
            <a:chOff x="3335463" y="3783788"/>
            <a:chExt cx="2026066" cy="674400"/>
          </a:xfrm>
        </p:grpSpPr>
        <p:sp>
          <p:nvSpPr>
            <p:cNvPr id="597" name="Google Shape;597;p55"/>
            <p:cNvSpPr/>
            <p:nvPr/>
          </p:nvSpPr>
          <p:spPr>
            <a:xfrm>
              <a:off x="3335463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Finer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4354429" y="3783788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4578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9" name="Google Shape;599;p55"/>
          <p:cNvGrpSpPr/>
          <p:nvPr/>
        </p:nvGrpSpPr>
        <p:grpSpPr>
          <a:xfrm>
            <a:off x="3795549" y="3197504"/>
            <a:ext cx="4479226" cy="384880"/>
            <a:chOff x="3335463" y="3098513"/>
            <a:chExt cx="2026066" cy="674400"/>
          </a:xfrm>
        </p:grpSpPr>
        <p:sp>
          <p:nvSpPr>
            <p:cNvPr id="600" name="Google Shape;600;p55"/>
            <p:cNvSpPr/>
            <p:nvPr/>
          </p:nvSpPr>
          <p:spPr>
            <a:xfrm>
              <a:off x="3335463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Fine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4354429" y="3098513"/>
              <a:ext cx="1007100" cy="6744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4614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2" name="Google Shape;602;p55"/>
          <p:cNvSpPr txBox="1"/>
          <p:nvPr/>
        </p:nvSpPr>
        <p:spPr>
          <a:xfrm>
            <a:off x="4793338" y="4054650"/>
            <a:ext cx="2483700" cy="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 3: Mesh types for GIT</a:t>
            </a:r>
            <a:endParaRPr sz="1100"/>
          </a:p>
        </p:txBody>
      </p:sp>
      <p:sp>
        <p:nvSpPr>
          <p:cNvPr id="603" name="Google Shape;603;p55"/>
          <p:cNvSpPr/>
          <p:nvPr/>
        </p:nvSpPr>
        <p:spPr>
          <a:xfrm>
            <a:off x="465875" y="2417875"/>
            <a:ext cx="273900" cy="569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5"/>
          <p:cNvSpPr/>
          <p:nvPr/>
        </p:nvSpPr>
        <p:spPr>
          <a:xfrm>
            <a:off x="898000" y="2997575"/>
            <a:ext cx="2329200" cy="663900"/>
          </a:xfrm>
          <a:prstGeom prst="rect">
            <a:avLst/>
          </a:prstGeom>
          <a:solidFill>
            <a:srgbClr val="EA9999">
              <a:alpha val="33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check whether the study result is dependent on the mesh size or not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2273850" y="1729875"/>
            <a:ext cx="45963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Introduction</a:t>
            </a:r>
            <a:endParaRPr b="1" sz="4000"/>
          </a:p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56"/>
          <p:cNvPicPr preferRelativeResize="0"/>
          <p:nvPr/>
        </p:nvPicPr>
        <p:blipFill rotWithShape="1">
          <a:blip r:embed="rId3">
            <a:alphaModFix/>
          </a:blip>
          <a:srcRect b="0" l="1409" r="1409" t="0"/>
          <a:stretch/>
        </p:blipFill>
        <p:spPr>
          <a:xfrm>
            <a:off x="0" y="1705500"/>
            <a:ext cx="4566181" cy="24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6"/>
          <p:cNvPicPr preferRelativeResize="0"/>
          <p:nvPr/>
        </p:nvPicPr>
        <p:blipFill rotWithShape="1">
          <a:blip r:embed="rId4">
            <a:alphaModFix/>
          </a:blip>
          <a:srcRect b="3934" l="0" r="0" t="3925"/>
          <a:stretch/>
        </p:blipFill>
        <p:spPr>
          <a:xfrm>
            <a:off x="4577825" y="1705500"/>
            <a:ext cx="4566173" cy="24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6"/>
          <p:cNvSpPr txBox="1"/>
          <p:nvPr/>
        </p:nvSpPr>
        <p:spPr>
          <a:xfrm>
            <a:off x="900388" y="4180225"/>
            <a:ext cx="2765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16: Isometric view of bottom layer</a:t>
            </a:r>
            <a:endParaRPr sz="1200"/>
          </a:p>
        </p:txBody>
      </p:sp>
      <p:sp>
        <p:nvSpPr>
          <p:cNvPr id="612" name="Google Shape;612;p56"/>
          <p:cNvSpPr txBox="1"/>
          <p:nvPr/>
        </p:nvSpPr>
        <p:spPr>
          <a:xfrm>
            <a:off x="5478213" y="4180225"/>
            <a:ext cx="2765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17: Isometric view of top layer</a:t>
            </a:r>
            <a:endParaRPr sz="1200"/>
          </a:p>
        </p:txBody>
      </p:sp>
      <p:sp>
        <p:nvSpPr>
          <p:cNvPr id="613" name="Google Shape;61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56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615" name="Google Shape;615;p56"/>
          <p:cNvSpPr/>
          <p:nvPr/>
        </p:nvSpPr>
        <p:spPr>
          <a:xfrm>
            <a:off x="3566100" y="950550"/>
            <a:ext cx="2011800" cy="53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Mold Design</a:t>
            </a:r>
            <a:endParaRPr b="1" sz="2000"/>
          </a:p>
        </p:txBody>
      </p:sp>
      <p:sp>
        <p:nvSpPr>
          <p:cNvPr id="616" name="Google Shape;616;p56"/>
          <p:cNvSpPr txBox="1"/>
          <p:nvPr/>
        </p:nvSpPr>
        <p:spPr>
          <a:xfrm>
            <a:off x="0" y="3749125"/>
            <a:ext cx="17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Bottom</a:t>
            </a:r>
            <a:endParaRPr b="1" sz="1600"/>
          </a:p>
        </p:txBody>
      </p:sp>
      <p:sp>
        <p:nvSpPr>
          <p:cNvPr id="617" name="Google Shape;617;p56"/>
          <p:cNvSpPr txBox="1"/>
          <p:nvPr/>
        </p:nvSpPr>
        <p:spPr>
          <a:xfrm>
            <a:off x="4577825" y="3749125"/>
            <a:ext cx="17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</a:t>
            </a:r>
            <a:endParaRPr b="1"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57"/>
          <p:cNvPicPr preferRelativeResize="0"/>
          <p:nvPr/>
        </p:nvPicPr>
        <p:blipFill rotWithShape="1">
          <a:blip r:embed="rId3">
            <a:alphaModFix/>
          </a:blip>
          <a:srcRect b="922" l="0" r="0" t="922"/>
          <a:stretch/>
        </p:blipFill>
        <p:spPr>
          <a:xfrm>
            <a:off x="4323799" y="1531525"/>
            <a:ext cx="4820212" cy="28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1525"/>
            <a:ext cx="4323799" cy="2832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7"/>
          <p:cNvSpPr txBox="1"/>
          <p:nvPr/>
        </p:nvSpPr>
        <p:spPr>
          <a:xfrm>
            <a:off x="900388" y="4408825"/>
            <a:ext cx="2765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18: Isometric view of base layer</a:t>
            </a:r>
            <a:endParaRPr sz="1200"/>
          </a:p>
        </p:txBody>
      </p:sp>
      <p:sp>
        <p:nvSpPr>
          <p:cNvPr id="625" name="Google Shape;625;p57"/>
          <p:cNvSpPr txBox="1"/>
          <p:nvPr/>
        </p:nvSpPr>
        <p:spPr>
          <a:xfrm>
            <a:off x="5182152" y="4408825"/>
            <a:ext cx="31035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19: Isometric view of assembled mold</a:t>
            </a:r>
            <a:endParaRPr sz="1200"/>
          </a:p>
        </p:txBody>
      </p:sp>
      <p:sp>
        <p:nvSpPr>
          <p:cNvPr id="626" name="Google Shape;62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57"/>
          <p:cNvSpPr/>
          <p:nvPr/>
        </p:nvSpPr>
        <p:spPr>
          <a:xfrm>
            <a:off x="3566100" y="863563"/>
            <a:ext cx="2011800" cy="53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Mold Design</a:t>
            </a:r>
            <a:endParaRPr b="1" sz="2000"/>
          </a:p>
        </p:txBody>
      </p:sp>
      <p:sp>
        <p:nvSpPr>
          <p:cNvPr id="628" name="Google Shape;628;p57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629" name="Google Shape;629;p57"/>
          <p:cNvSpPr txBox="1"/>
          <p:nvPr/>
        </p:nvSpPr>
        <p:spPr>
          <a:xfrm>
            <a:off x="0" y="3932725"/>
            <a:ext cx="17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Base</a:t>
            </a:r>
            <a:endParaRPr b="1" sz="1600"/>
          </a:p>
        </p:txBody>
      </p:sp>
      <p:sp>
        <p:nvSpPr>
          <p:cNvPr id="630" name="Google Shape;630;p57"/>
          <p:cNvSpPr txBox="1"/>
          <p:nvPr/>
        </p:nvSpPr>
        <p:spPr>
          <a:xfrm>
            <a:off x="4323800" y="3932725"/>
            <a:ext cx="17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Assembly</a:t>
            </a:r>
            <a:endParaRPr b="1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 txBox="1"/>
          <p:nvPr/>
        </p:nvSpPr>
        <p:spPr>
          <a:xfrm>
            <a:off x="3304950" y="750775"/>
            <a:ext cx="25341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Mold Fabrication</a:t>
            </a:r>
            <a:endParaRPr b="1" sz="2000"/>
          </a:p>
        </p:txBody>
      </p:sp>
      <p:sp>
        <p:nvSpPr>
          <p:cNvPr id="636" name="Google Shape;636;p58"/>
          <p:cNvSpPr txBox="1"/>
          <p:nvPr/>
        </p:nvSpPr>
        <p:spPr>
          <a:xfrm>
            <a:off x="1410750" y="1138313"/>
            <a:ext cx="63225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fabricating the mold we used Polylactic Acid(PLA) material.</a:t>
            </a:r>
            <a:endParaRPr sz="1600"/>
          </a:p>
        </p:txBody>
      </p:sp>
      <p:grpSp>
        <p:nvGrpSpPr>
          <p:cNvPr id="637" name="Google Shape;637;p58"/>
          <p:cNvGrpSpPr/>
          <p:nvPr/>
        </p:nvGrpSpPr>
        <p:grpSpPr>
          <a:xfrm>
            <a:off x="2646400" y="2629063"/>
            <a:ext cx="3519388" cy="951158"/>
            <a:chOff x="808756" y="2322149"/>
            <a:chExt cx="4114800" cy="1138022"/>
          </a:xfrm>
        </p:grpSpPr>
        <p:sp>
          <p:nvSpPr>
            <p:cNvPr id="638" name="Google Shape;638;p58"/>
            <p:cNvSpPr/>
            <p:nvPr/>
          </p:nvSpPr>
          <p:spPr>
            <a:xfrm>
              <a:off x="808756" y="2322149"/>
              <a:ext cx="4114800" cy="572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Importing the file to ‘Ultimaker Cura’ Software and slice it</a:t>
              </a:r>
              <a:endParaRPr sz="1200"/>
            </a:p>
          </p:txBody>
        </p:sp>
        <p:sp>
          <p:nvSpPr>
            <p:cNvPr id="639" name="Google Shape;639;p58"/>
            <p:cNvSpPr/>
            <p:nvPr/>
          </p:nvSpPr>
          <p:spPr>
            <a:xfrm>
              <a:off x="2713425" y="2887471"/>
              <a:ext cx="305400" cy="572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640" name="Google Shape;640;p58"/>
          <p:cNvSpPr/>
          <p:nvPr/>
        </p:nvSpPr>
        <p:spPr>
          <a:xfrm>
            <a:off x="3704125" y="3580225"/>
            <a:ext cx="3519300" cy="522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Insert the sliced file into the memory card of the printer</a:t>
            </a:r>
            <a:endParaRPr sz="1300"/>
          </a:p>
        </p:txBody>
      </p:sp>
      <p:grpSp>
        <p:nvGrpSpPr>
          <p:cNvPr id="641" name="Google Shape;641;p58"/>
          <p:cNvGrpSpPr/>
          <p:nvPr/>
        </p:nvGrpSpPr>
        <p:grpSpPr>
          <a:xfrm>
            <a:off x="1599025" y="1652378"/>
            <a:ext cx="3519388" cy="964225"/>
            <a:chOff x="808756" y="1085165"/>
            <a:chExt cx="4114800" cy="1153656"/>
          </a:xfrm>
        </p:grpSpPr>
        <p:sp>
          <p:nvSpPr>
            <p:cNvPr id="642" name="Google Shape;642;p58"/>
            <p:cNvSpPr/>
            <p:nvPr/>
          </p:nvSpPr>
          <p:spPr>
            <a:xfrm>
              <a:off x="808756" y="1085165"/>
              <a:ext cx="4114800" cy="589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Generating .SLT file from mold design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643" name="Google Shape;643;p58"/>
            <p:cNvSpPr/>
            <p:nvPr/>
          </p:nvSpPr>
          <p:spPr>
            <a:xfrm>
              <a:off x="2713425" y="1666121"/>
              <a:ext cx="305400" cy="572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644" name="Google Shape;64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58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646" name="Google Shape;646;p58"/>
          <p:cNvSpPr/>
          <p:nvPr/>
        </p:nvSpPr>
        <p:spPr>
          <a:xfrm>
            <a:off x="5333114" y="4102222"/>
            <a:ext cx="261300" cy="47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47" name="Google Shape;647;p58"/>
          <p:cNvSpPr/>
          <p:nvPr/>
        </p:nvSpPr>
        <p:spPr>
          <a:xfrm>
            <a:off x="4817702" y="4581022"/>
            <a:ext cx="3519300" cy="411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Print the f</a:t>
            </a:r>
            <a:r>
              <a:rPr b="1" lang="en" sz="17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inal mold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59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654" name="Google Shape;654;p59"/>
          <p:cNvSpPr txBox="1"/>
          <p:nvPr/>
        </p:nvSpPr>
        <p:spPr>
          <a:xfrm>
            <a:off x="2124062" y="4561225"/>
            <a:ext cx="2157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20: Mold of bottom layer</a:t>
            </a:r>
            <a:endParaRPr sz="1200"/>
          </a:p>
        </p:txBody>
      </p:sp>
      <p:sp>
        <p:nvSpPr>
          <p:cNvPr id="655" name="Google Shape;655;p59"/>
          <p:cNvSpPr txBox="1"/>
          <p:nvPr/>
        </p:nvSpPr>
        <p:spPr>
          <a:xfrm>
            <a:off x="5031487" y="4561225"/>
            <a:ext cx="2039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21: Mold of top layer</a:t>
            </a:r>
            <a:endParaRPr sz="1200"/>
          </a:p>
        </p:txBody>
      </p:sp>
      <p:pic>
        <p:nvPicPr>
          <p:cNvPr id="656" name="Google Shape;6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906" y="1001402"/>
            <a:ext cx="2695918" cy="359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226" y="1001402"/>
            <a:ext cx="2695926" cy="359455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9"/>
          <p:cNvSpPr txBox="1"/>
          <p:nvPr/>
        </p:nvSpPr>
        <p:spPr>
          <a:xfrm>
            <a:off x="581800" y="264242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Bottom</a:t>
            </a:r>
            <a:endParaRPr b="1" sz="1600"/>
          </a:p>
        </p:txBody>
      </p:sp>
      <p:sp>
        <p:nvSpPr>
          <p:cNvPr id="659" name="Google Shape;659;p59"/>
          <p:cNvSpPr txBox="1"/>
          <p:nvPr/>
        </p:nvSpPr>
        <p:spPr>
          <a:xfrm>
            <a:off x="7399150" y="264242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</a:t>
            </a:r>
            <a:endParaRPr b="1"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60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666" name="Google Shape;666;p60"/>
          <p:cNvSpPr txBox="1"/>
          <p:nvPr/>
        </p:nvSpPr>
        <p:spPr>
          <a:xfrm>
            <a:off x="1357834" y="4256425"/>
            <a:ext cx="2088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22: Mold of base layer</a:t>
            </a:r>
            <a:endParaRPr sz="1200"/>
          </a:p>
        </p:txBody>
      </p:sp>
      <p:sp>
        <p:nvSpPr>
          <p:cNvPr id="667" name="Google Shape;667;p60"/>
          <p:cNvSpPr txBox="1"/>
          <p:nvPr/>
        </p:nvSpPr>
        <p:spPr>
          <a:xfrm>
            <a:off x="4443263" y="4256425"/>
            <a:ext cx="2765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23: Assembled fabricated mold</a:t>
            </a:r>
            <a:endParaRPr sz="1200"/>
          </a:p>
        </p:txBody>
      </p:sp>
      <p:pic>
        <p:nvPicPr>
          <p:cNvPr id="668" name="Google Shape;6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213" y="1115700"/>
            <a:ext cx="2355544" cy="31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157" y="1115700"/>
            <a:ext cx="4187633" cy="31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0"/>
          <p:cNvSpPr txBox="1"/>
          <p:nvPr/>
        </p:nvSpPr>
        <p:spPr>
          <a:xfrm>
            <a:off x="-49200" y="2470513"/>
            <a:ext cx="17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Base</a:t>
            </a:r>
            <a:endParaRPr b="1" sz="1600"/>
          </a:p>
        </p:txBody>
      </p:sp>
      <p:sp>
        <p:nvSpPr>
          <p:cNvPr id="671" name="Google Shape;671;p60"/>
          <p:cNvSpPr txBox="1"/>
          <p:nvPr/>
        </p:nvSpPr>
        <p:spPr>
          <a:xfrm>
            <a:off x="7812225" y="2257275"/>
            <a:ext cx="133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Assembly</a:t>
            </a:r>
            <a:endParaRPr b="1"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1"/>
          <p:cNvSpPr txBox="1"/>
          <p:nvPr/>
        </p:nvSpPr>
        <p:spPr>
          <a:xfrm>
            <a:off x="3083400" y="725100"/>
            <a:ext cx="29772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2999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Actuator Fabrication</a:t>
            </a:r>
            <a:endParaRPr b="1" sz="2200"/>
          </a:p>
        </p:txBody>
      </p:sp>
      <p:sp>
        <p:nvSpPr>
          <p:cNvPr id="677" name="Google Shape;677;p61"/>
          <p:cNvSpPr txBox="1"/>
          <p:nvPr/>
        </p:nvSpPr>
        <p:spPr>
          <a:xfrm>
            <a:off x="2834250" y="1316175"/>
            <a:ext cx="3429000" cy="44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2999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fabrication is done in 5 steps-</a:t>
            </a:r>
            <a:endParaRPr sz="1700"/>
          </a:p>
        </p:txBody>
      </p:sp>
      <p:sp>
        <p:nvSpPr>
          <p:cNvPr id="678" name="Google Shape;67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61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grpSp>
        <p:nvGrpSpPr>
          <p:cNvPr id="680" name="Google Shape;680;p61"/>
          <p:cNvGrpSpPr/>
          <p:nvPr/>
        </p:nvGrpSpPr>
        <p:grpSpPr>
          <a:xfrm>
            <a:off x="0" y="1951989"/>
            <a:ext cx="2214600" cy="2729536"/>
            <a:chOff x="0" y="1189989"/>
            <a:chExt cx="2214600" cy="2729536"/>
          </a:xfrm>
        </p:grpSpPr>
        <p:sp>
          <p:nvSpPr>
            <p:cNvPr id="681" name="Google Shape;681;p61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61"/>
            <p:cNvSpPr txBox="1"/>
            <p:nvPr/>
          </p:nvSpPr>
          <p:spPr>
            <a:xfrm>
              <a:off x="152150" y="2057125"/>
              <a:ext cx="1767300" cy="186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Poured ecoflex in assembled mold and the base mold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3" name="Google Shape;683;p61"/>
          <p:cNvGrpSpPr/>
          <p:nvPr/>
        </p:nvGrpSpPr>
        <p:grpSpPr>
          <a:xfrm>
            <a:off x="1838325" y="1951775"/>
            <a:ext cx="2064000" cy="2729750"/>
            <a:chOff x="1838325" y="1189775"/>
            <a:chExt cx="2064000" cy="2729750"/>
          </a:xfrm>
        </p:grpSpPr>
        <p:sp>
          <p:nvSpPr>
            <p:cNvPr id="684" name="Google Shape;684;p61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5" name="Google Shape;685;p61"/>
            <p:cNvSpPr txBox="1"/>
            <p:nvPr/>
          </p:nvSpPr>
          <p:spPr>
            <a:xfrm>
              <a:off x="2017250" y="2057125"/>
              <a:ext cx="1624500" cy="186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Kept in room temperature for about 4 hours to for curing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6" name="Google Shape;686;p61"/>
          <p:cNvGrpSpPr/>
          <p:nvPr/>
        </p:nvGrpSpPr>
        <p:grpSpPr>
          <a:xfrm>
            <a:off x="3516750" y="1951775"/>
            <a:ext cx="2064000" cy="2729750"/>
            <a:chOff x="3516750" y="1189775"/>
            <a:chExt cx="2064000" cy="2729750"/>
          </a:xfrm>
        </p:grpSpPr>
        <p:sp>
          <p:nvSpPr>
            <p:cNvPr id="687" name="Google Shape;687;p61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1"/>
            <p:cNvSpPr txBox="1"/>
            <p:nvPr/>
          </p:nvSpPr>
          <p:spPr>
            <a:xfrm>
              <a:off x="3739450" y="2057125"/>
              <a:ext cx="1624500" cy="186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Removal of cast after 4 hours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61"/>
          <p:cNvGrpSpPr/>
          <p:nvPr/>
        </p:nvGrpSpPr>
        <p:grpSpPr>
          <a:xfrm>
            <a:off x="6874025" y="1951775"/>
            <a:ext cx="2064000" cy="2729750"/>
            <a:chOff x="6874025" y="1189775"/>
            <a:chExt cx="2064000" cy="2729750"/>
          </a:xfrm>
        </p:grpSpPr>
        <p:sp>
          <p:nvSpPr>
            <p:cNvPr id="690" name="Google Shape;690;p61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 5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1" name="Google Shape;691;p61"/>
            <p:cNvSpPr txBox="1"/>
            <p:nvPr/>
          </p:nvSpPr>
          <p:spPr>
            <a:xfrm>
              <a:off x="7183850" y="2057125"/>
              <a:ext cx="1624500" cy="186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final cast was removed from mold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2" name="Google Shape;692;p61"/>
          <p:cNvGrpSpPr/>
          <p:nvPr/>
        </p:nvGrpSpPr>
        <p:grpSpPr>
          <a:xfrm>
            <a:off x="5195350" y="1951775"/>
            <a:ext cx="2064000" cy="2729750"/>
            <a:chOff x="5195350" y="1189775"/>
            <a:chExt cx="2064000" cy="2729750"/>
          </a:xfrm>
        </p:grpSpPr>
        <p:sp>
          <p:nvSpPr>
            <p:cNvPr id="693" name="Google Shape;693;p61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61"/>
            <p:cNvSpPr txBox="1"/>
            <p:nvPr/>
          </p:nvSpPr>
          <p:spPr>
            <a:xfrm>
              <a:off x="5461650" y="2057125"/>
              <a:ext cx="1624500" cy="186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414141">
                  <a:alpha val="52999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Merged the body and the base layer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62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pic>
        <p:nvPicPr>
          <p:cNvPr id="701" name="Google Shape;7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5" y="856000"/>
            <a:ext cx="4831631" cy="36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100" y="856000"/>
            <a:ext cx="2717787" cy="362371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2"/>
          <p:cNvSpPr txBox="1"/>
          <p:nvPr/>
        </p:nvSpPr>
        <p:spPr>
          <a:xfrm>
            <a:off x="1731689" y="4479725"/>
            <a:ext cx="28545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24: Front view of the main body</a:t>
            </a:r>
            <a:endParaRPr sz="1200"/>
          </a:p>
        </p:txBody>
      </p:sp>
      <p:sp>
        <p:nvSpPr>
          <p:cNvPr id="704" name="Google Shape;704;p62"/>
          <p:cNvSpPr txBox="1"/>
          <p:nvPr/>
        </p:nvSpPr>
        <p:spPr>
          <a:xfrm>
            <a:off x="5770738" y="4479725"/>
            <a:ext cx="25425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25: Top view of the main body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63"/>
          <p:cNvSpPr txBox="1"/>
          <p:nvPr>
            <p:ph idx="4294967295" type="title"/>
          </p:nvPr>
        </p:nvSpPr>
        <p:spPr>
          <a:xfrm>
            <a:off x="0" y="0"/>
            <a:ext cx="9144000" cy="734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Work Already Done</a:t>
            </a:r>
            <a:endParaRPr sz="2000"/>
          </a:p>
        </p:txBody>
      </p:sp>
      <p:sp>
        <p:nvSpPr>
          <p:cNvPr id="711" name="Google Shape;711;p63"/>
          <p:cNvSpPr txBox="1"/>
          <p:nvPr/>
        </p:nvSpPr>
        <p:spPr>
          <a:xfrm>
            <a:off x="999275" y="2397100"/>
            <a:ext cx="21333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Control and Actuation</a:t>
            </a:r>
            <a:endParaRPr b="1" sz="2000"/>
          </a:p>
        </p:txBody>
      </p:sp>
      <p:pic>
        <p:nvPicPr>
          <p:cNvPr id="712" name="Google Shape;712;p63" title="video_2023-07-04_13-06-3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900" y="805250"/>
            <a:ext cx="2937901" cy="398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3"/>
          <p:cNvSpPr txBox="1"/>
          <p:nvPr/>
        </p:nvSpPr>
        <p:spPr>
          <a:xfrm>
            <a:off x="3734650" y="4789350"/>
            <a:ext cx="3404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Vid 2: Bending experiment in real environment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4"/>
          <p:cNvSpPr txBox="1"/>
          <p:nvPr>
            <p:ph idx="4294967295" type="title"/>
          </p:nvPr>
        </p:nvSpPr>
        <p:spPr>
          <a:xfrm>
            <a:off x="0" y="0"/>
            <a:ext cx="9144000" cy="6990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Expected works to be Done</a:t>
            </a:r>
            <a:endParaRPr sz="2400"/>
          </a:p>
        </p:txBody>
      </p:sp>
      <p:sp>
        <p:nvSpPr>
          <p:cNvPr id="719" name="Google Shape;719;p64"/>
          <p:cNvSpPr txBox="1"/>
          <p:nvPr/>
        </p:nvSpPr>
        <p:spPr>
          <a:xfrm>
            <a:off x="4052200" y="1421475"/>
            <a:ext cx="3300300" cy="264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control unit will have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Arduino Uno Microcontroller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source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Compressor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Pneumatic tubes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Solenoid valve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Pressure sensor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Force sensor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Flex/bend sensor</a:t>
            </a:r>
            <a:endParaRPr sz="1600"/>
          </a:p>
        </p:txBody>
      </p:sp>
      <p:sp>
        <p:nvSpPr>
          <p:cNvPr id="720" name="Google Shape;72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" name="Google Shape;721;p64"/>
          <p:cNvSpPr/>
          <p:nvPr/>
        </p:nvSpPr>
        <p:spPr>
          <a:xfrm rot="2700000">
            <a:off x="1607527" y="1899667"/>
            <a:ext cx="1759847" cy="1691117"/>
          </a:xfrm>
          <a:prstGeom prst="teardrop">
            <a:avLst>
              <a:gd fmla="val 1041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4"/>
          <p:cNvSpPr txBox="1"/>
          <p:nvPr/>
        </p:nvSpPr>
        <p:spPr>
          <a:xfrm>
            <a:off x="1733850" y="2375775"/>
            <a:ext cx="15969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Control &amp; Actuation</a:t>
            </a:r>
            <a:endParaRPr b="1" sz="1800"/>
          </a:p>
        </p:txBody>
      </p:sp>
      <p:sp>
        <p:nvSpPr>
          <p:cNvPr id="723" name="Google Shape;723;p64"/>
          <p:cNvSpPr/>
          <p:nvPr/>
        </p:nvSpPr>
        <p:spPr>
          <a:xfrm>
            <a:off x="4069150" y="1283025"/>
            <a:ext cx="3266400" cy="2924400"/>
          </a:xfrm>
          <a:prstGeom prst="foldedCorner">
            <a:avLst>
              <a:gd fmla="val 16667" name="adj"/>
            </a:avLst>
          </a:prstGeom>
          <a:solidFill>
            <a:srgbClr val="4B7091">
              <a:alpha val="3019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65"/>
          <p:cNvSpPr txBox="1"/>
          <p:nvPr>
            <p:ph idx="4294967295" type="title"/>
          </p:nvPr>
        </p:nvSpPr>
        <p:spPr>
          <a:xfrm>
            <a:off x="0" y="0"/>
            <a:ext cx="9144000" cy="6990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Methodology (Cont…)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Expected works to be Done</a:t>
            </a:r>
            <a:endParaRPr sz="2400"/>
          </a:p>
        </p:txBody>
      </p:sp>
      <p:sp>
        <p:nvSpPr>
          <p:cNvPr id="730" name="Google Shape;730;p65"/>
          <p:cNvSpPr/>
          <p:nvPr/>
        </p:nvSpPr>
        <p:spPr>
          <a:xfrm>
            <a:off x="3352078" y="1527826"/>
            <a:ext cx="2448000" cy="23475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65"/>
          <p:cNvGrpSpPr/>
          <p:nvPr/>
        </p:nvGrpSpPr>
        <p:grpSpPr>
          <a:xfrm>
            <a:off x="5198911" y="1186275"/>
            <a:ext cx="3005957" cy="881410"/>
            <a:chOff x="5214050" y="796197"/>
            <a:chExt cx="3119183" cy="953700"/>
          </a:xfrm>
        </p:grpSpPr>
        <p:cxnSp>
          <p:nvCxnSpPr>
            <p:cNvPr id="732" name="Google Shape;732;p65"/>
            <p:cNvCxnSpPr/>
            <p:nvPr/>
          </p:nvCxnSpPr>
          <p:spPr>
            <a:xfrm flipH="1">
              <a:off x="5214050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</p:cxnSp>
        <p:sp>
          <p:nvSpPr>
            <p:cNvPr id="733" name="Google Shape;733;p65"/>
            <p:cNvSpPr txBox="1"/>
            <p:nvPr/>
          </p:nvSpPr>
          <p:spPr>
            <a:xfrm>
              <a:off x="5686333" y="796197"/>
              <a:ext cx="2646900" cy="953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Compressor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4" name="Google Shape;734;p65"/>
          <p:cNvGrpSpPr/>
          <p:nvPr/>
        </p:nvGrpSpPr>
        <p:grpSpPr>
          <a:xfrm>
            <a:off x="869625" y="1186275"/>
            <a:ext cx="3070608" cy="881410"/>
            <a:chOff x="721692" y="796197"/>
            <a:chExt cx="3186270" cy="953700"/>
          </a:xfrm>
        </p:grpSpPr>
        <p:cxnSp>
          <p:nvCxnSpPr>
            <p:cNvPr id="735" name="Google Shape;735;p65"/>
            <p:cNvCxnSpPr/>
            <p:nvPr/>
          </p:nvCxnSpPr>
          <p:spPr>
            <a:xfrm>
              <a:off x="3634961" y="1153772"/>
              <a:ext cx="273000" cy="378300"/>
            </a:xfrm>
            <a:prstGeom prst="straightConnector1">
              <a:avLst/>
            </a:prstGeom>
            <a:noFill/>
            <a:ln cap="flat" cmpd="sng" w="19050">
              <a:solidFill>
                <a:srgbClr val="A1C3FA"/>
              </a:solidFill>
              <a:prstDash val="solid"/>
              <a:round/>
              <a:headEnd len="med" w="med" type="oval"/>
              <a:tailEnd len="sm" w="sm" type="none"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</p:cxnSp>
        <p:sp>
          <p:nvSpPr>
            <p:cNvPr id="736" name="Google Shape;736;p65"/>
            <p:cNvSpPr txBox="1"/>
            <p:nvPr/>
          </p:nvSpPr>
          <p:spPr>
            <a:xfrm>
              <a:off x="721692" y="796197"/>
              <a:ext cx="2707800" cy="953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Sensor Reading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7" name="Google Shape;737;p65"/>
          <p:cNvGrpSpPr/>
          <p:nvPr/>
        </p:nvGrpSpPr>
        <p:grpSpPr>
          <a:xfrm>
            <a:off x="5595401" y="2840575"/>
            <a:ext cx="2609581" cy="963201"/>
            <a:chOff x="5625475" y="2586178"/>
            <a:chExt cx="2707877" cy="1042200"/>
          </a:xfrm>
        </p:grpSpPr>
        <p:cxnSp>
          <p:nvCxnSpPr>
            <p:cNvPr id="738" name="Google Shape;738;p65"/>
            <p:cNvCxnSpPr/>
            <p:nvPr/>
          </p:nvCxnSpPr>
          <p:spPr>
            <a:xfrm rot="10800000">
              <a:off x="5625475" y="2771675"/>
              <a:ext cx="442200" cy="1533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</p:cxnSp>
        <p:sp>
          <p:nvSpPr>
            <p:cNvPr id="739" name="Google Shape;739;p65"/>
            <p:cNvSpPr txBox="1"/>
            <p:nvPr/>
          </p:nvSpPr>
          <p:spPr>
            <a:xfrm>
              <a:off x="6077352" y="2586178"/>
              <a:ext cx="2256000" cy="1042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Arduino Uno Microcontroller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0" name="Google Shape;740;p65"/>
          <p:cNvGrpSpPr/>
          <p:nvPr/>
        </p:nvGrpSpPr>
        <p:grpSpPr>
          <a:xfrm>
            <a:off x="869625" y="2827175"/>
            <a:ext cx="2686780" cy="963201"/>
            <a:chOff x="721692" y="2571679"/>
            <a:chExt cx="2787983" cy="1042200"/>
          </a:xfrm>
        </p:grpSpPr>
        <p:cxnSp>
          <p:nvCxnSpPr>
            <p:cNvPr id="741" name="Google Shape;741;p65"/>
            <p:cNvCxnSpPr/>
            <p:nvPr/>
          </p:nvCxnSpPr>
          <p:spPr>
            <a:xfrm flipH="1" rot="10800000">
              <a:off x="3059375" y="2771675"/>
              <a:ext cx="450300" cy="1452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</p:cxnSp>
        <p:sp>
          <p:nvSpPr>
            <p:cNvPr id="742" name="Google Shape;742;p65"/>
            <p:cNvSpPr txBox="1"/>
            <p:nvPr/>
          </p:nvSpPr>
          <p:spPr>
            <a:xfrm>
              <a:off x="721692" y="2571679"/>
              <a:ext cx="2328000" cy="1042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Actuation of soft actuator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3" name="Google Shape;743;p65"/>
          <p:cNvGrpSpPr/>
          <p:nvPr/>
        </p:nvGrpSpPr>
        <p:grpSpPr>
          <a:xfrm>
            <a:off x="3556400" y="3723022"/>
            <a:ext cx="2243494" cy="1314238"/>
            <a:chOff x="3509670" y="3541000"/>
            <a:chExt cx="2328000" cy="1422028"/>
          </a:xfrm>
        </p:grpSpPr>
        <p:cxnSp>
          <p:nvCxnSpPr>
            <p:cNvPr id="744" name="Google Shape;744;p65"/>
            <p:cNvCxnSpPr/>
            <p:nvPr/>
          </p:nvCxnSpPr>
          <p:spPr>
            <a:xfrm rot="10800000">
              <a:off x="4563402" y="3541000"/>
              <a:ext cx="0" cy="4896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</p:cxnSp>
        <p:sp>
          <p:nvSpPr>
            <p:cNvPr id="745" name="Google Shape;745;p65"/>
            <p:cNvSpPr txBox="1"/>
            <p:nvPr/>
          </p:nvSpPr>
          <p:spPr>
            <a:xfrm>
              <a:off x="3509670" y="4009328"/>
              <a:ext cx="2328000" cy="953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19050">
                <a:srgbClr val="414141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Solenoid valve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6" name="Google Shape;746;p65"/>
          <p:cNvSpPr/>
          <p:nvPr/>
        </p:nvSpPr>
        <p:spPr>
          <a:xfrm rot="1738399">
            <a:off x="3290386" y="1441029"/>
            <a:ext cx="2567082" cy="2513881"/>
          </a:xfrm>
          <a:prstGeom prst="blockArc">
            <a:avLst>
              <a:gd fmla="val 14414370" name="adj1"/>
              <a:gd fmla="val 18998613" name="adj2"/>
              <a:gd fmla="val 8907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r="2760000" dist="9525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5"/>
          <p:cNvSpPr/>
          <p:nvPr/>
        </p:nvSpPr>
        <p:spPr>
          <a:xfrm flipH="1" rot="-9062461">
            <a:off x="3296064" y="1439551"/>
            <a:ext cx="2566384" cy="2513314"/>
          </a:xfrm>
          <a:prstGeom prst="blockArc">
            <a:avLst>
              <a:gd fmla="val 20178804" name="adj1"/>
              <a:gd fmla="val 2623923" name="adj2"/>
              <a:gd fmla="val 8858" name="adj3"/>
            </a:avLst>
          </a:prstGeom>
          <a:solidFill>
            <a:srgbClr val="307BF3"/>
          </a:solidFill>
          <a:ln>
            <a:noFill/>
          </a:ln>
          <a:effectLst>
            <a:outerShdw blurRad="71438" rotWithShape="0" algn="bl" dir="2760000" dist="9525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5"/>
          <p:cNvSpPr txBox="1"/>
          <p:nvPr/>
        </p:nvSpPr>
        <p:spPr>
          <a:xfrm>
            <a:off x="3880483" y="2351042"/>
            <a:ext cx="1391400" cy="74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0202"/>
                </a:solidFill>
                <a:latin typeface="Roboto"/>
                <a:ea typeface="Roboto"/>
                <a:cs typeface="Roboto"/>
                <a:sym typeface="Roboto"/>
              </a:rPr>
              <a:t>Working Principle of Control &amp; Actuation</a:t>
            </a:r>
            <a:endParaRPr sz="1800">
              <a:solidFill>
                <a:srgbClr val="020202"/>
              </a:solidFill>
            </a:endParaRPr>
          </a:p>
        </p:txBody>
      </p:sp>
      <p:sp>
        <p:nvSpPr>
          <p:cNvPr id="749" name="Google Shape;749;p65"/>
          <p:cNvSpPr/>
          <p:nvPr/>
        </p:nvSpPr>
        <p:spPr>
          <a:xfrm rot="-3722997">
            <a:off x="5535149" y="2161866"/>
            <a:ext cx="338595" cy="347100"/>
          </a:xfrm>
          <a:prstGeom prst="rtTriangle">
            <a:avLst/>
          </a:prstGeom>
          <a:solidFill>
            <a:srgbClr val="0944A1"/>
          </a:solidFill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5"/>
          <p:cNvSpPr/>
          <p:nvPr/>
        </p:nvSpPr>
        <p:spPr>
          <a:xfrm flipH="1" rot="-1738254">
            <a:off x="3285668" y="1437280"/>
            <a:ext cx="2572852" cy="2519540"/>
          </a:xfrm>
          <a:prstGeom prst="blockArc">
            <a:avLst>
              <a:gd fmla="val 14334136" name="adj1"/>
              <a:gd fmla="val 18854681" name="adj2"/>
              <a:gd fmla="val 8846" name="adj3"/>
            </a:avLst>
          </a:prstGeom>
          <a:solidFill>
            <a:srgbClr val="A1C3FA"/>
          </a:solidFill>
          <a:ln>
            <a:noFill/>
          </a:ln>
          <a:effectLst>
            <a:outerShdw blurRad="71438" rotWithShape="0" algn="bl" dir="2760000" dist="9525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5"/>
          <p:cNvSpPr/>
          <p:nvPr/>
        </p:nvSpPr>
        <p:spPr>
          <a:xfrm rot="9062461">
            <a:off x="3278414" y="1442162"/>
            <a:ext cx="2566384" cy="2513314"/>
          </a:xfrm>
          <a:prstGeom prst="blockArc">
            <a:avLst>
              <a:gd fmla="val 20184517" name="adj1"/>
              <a:gd fmla="val 3007258" name="adj2"/>
              <a:gd fmla="val 9336" name="adj3"/>
            </a:avLst>
          </a:prstGeom>
          <a:solidFill>
            <a:srgbClr val="307BF3"/>
          </a:solidFill>
          <a:ln cap="flat" cmpd="sng" w="9525">
            <a:solidFill>
              <a:srgbClr val="307BF3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2760000" dist="9525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5"/>
          <p:cNvSpPr/>
          <p:nvPr/>
        </p:nvSpPr>
        <p:spPr>
          <a:xfrm flipH="1" rot="-9062461">
            <a:off x="3278536" y="1443571"/>
            <a:ext cx="2566384" cy="2513314"/>
          </a:xfrm>
          <a:prstGeom prst="blockArc">
            <a:avLst>
              <a:gd fmla="val 15738599" name="adj1"/>
              <a:gd fmla="val 20008131" name="adj2"/>
              <a:gd fmla="val 9063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r="2760000" dist="9525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5"/>
          <p:cNvSpPr/>
          <p:nvPr/>
        </p:nvSpPr>
        <p:spPr>
          <a:xfrm rot="9296299">
            <a:off x="3272300" y="2166084"/>
            <a:ext cx="347739" cy="338639"/>
          </a:xfrm>
          <a:prstGeom prst="rtTriangle">
            <a:avLst/>
          </a:prstGeom>
          <a:solidFill>
            <a:srgbClr val="307BF3"/>
          </a:solidFill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5"/>
          <p:cNvSpPr/>
          <p:nvPr/>
        </p:nvSpPr>
        <p:spPr>
          <a:xfrm rot="455679">
            <a:off x="5108595" y="3443955"/>
            <a:ext cx="349566" cy="335594"/>
          </a:xfrm>
          <a:prstGeom prst="rtTriangle">
            <a:avLst/>
          </a:prstGeom>
          <a:solidFill>
            <a:srgbClr val="307BF3"/>
          </a:solidFill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5"/>
          <p:cNvSpPr/>
          <p:nvPr/>
        </p:nvSpPr>
        <p:spPr>
          <a:xfrm rot="4835291">
            <a:off x="3702382" y="3437039"/>
            <a:ext cx="335719" cy="349610"/>
          </a:xfrm>
          <a:prstGeom prst="rtTriangle">
            <a:avLst/>
          </a:prstGeom>
          <a:solidFill>
            <a:srgbClr val="0944A1"/>
          </a:solidFill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5"/>
          <p:cNvSpPr/>
          <p:nvPr/>
        </p:nvSpPr>
        <p:spPr>
          <a:xfrm rot="-5544409">
            <a:off x="4401518" y="1396363"/>
            <a:ext cx="342902" cy="342900"/>
          </a:xfrm>
          <a:prstGeom prst="rect">
            <a:avLst/>
          </a:prstGeom>
          <a:solidFill>
            <a:srgbClr val="A1C3FA"/>
          </a:solidFill>
          <a:ln>
            <a:noFill/>
          </a:ln>
          <a:effectLst>
            <a:outerShdw blurRad="57150" rotWithShape="0" algn="bl" dir="276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87" y="793450"/>
            <a:ext cx="5681426" cy="37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3687563" y="4543000"/>
            <a:ext cx="24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1: Paralysed hand of a person[1]</a:t>
            </a:r>
            <a:endParaRPr sz="1000"/>
          </a:p>
        </p:txBody>
      </p:sp>
      <p:sp>
        <p:nvSpPr>
          <p:cNvPr id="170" name="Google Shape;170;p30"/>
          <p:cNvSpPr txBox="1"/>
          <p:nvPr/>
        </p:nvSpPr>
        <p:spPr>
          <a:xfrm>
            <a:off x="0" y="4804800"/>
            <a:ext cx="270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https://theblessingcounter.blogspot.com/</a:t>
            </a:r>
            <a:r>
              <a:rPr lang="en" sz="1000"/>
              <a:t> </a:t>
            </a:r>
            <a:endParaRPr sz="1000"/>
          </a:p>
        </p:txBody>
      </p:sp>
      <p:sp>
        <p:nvSpPr>
          <p:cNvPr id="171" name="Google Shape;171;p30"/>
          <p:cNvSpPr/>
          <p:nvPr/>
        </p:nvSpPr>
        <p:spPr>
          <a:xfrm>
            <a:off x="1731300" y="793500"/>
            <a:ext cx="5681400" cy="3790500"/>
          </a:xfrm>
          <a:prstGeom prst="rect">
            <a:avLst/>
          </a:prstGeom>
          <a:solidFill>
            <a:srgbClr val="000000">
              <a:alpha val="49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Upper Limb Disability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6"/>
          <p:cNvSpPr txBox="1"/>
          <p:nvPr>
            <p:ph type="title"/>
          </p:nvPr>
        </p:nvSpPr>
        <p:spPr>
          <a:xfrm>
            <a:off x="2273850" y="1646050"/>
            <a:ext cx="4596300" cy="1282500"/>
          </a:xfrm>
          <a:prstGeom prst="rect">
            <a:avLst/>
          </a:prstGeom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Results</a:t>
            </a:r>
            <a:endParaRPr b="1" sz="4000"/>
          </a:p>
        </p:txBody>
      </p:sp>
      <p:pic>
        <p:nvPicPr>
          <p:cNvPr id="762" name="Google Shape;7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950" y="2928550"/>
            <a:ext cx="1969051" cy="197321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7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0" name="Google Shape;7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725100"/>
            <a:ext cx="4677000" cy="35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7"/>
          <p:cNvSpPr txBox="1"/>
          <p:nvPr/>
        </p:nvSpPr>
        <p:spPr>
          <a:xfrm>
            <a:off x="1219200" y="4325600"/>
            <a:ext cx="46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26: 3D stress plot of deformed prototype at 20kPa</a:t>
            </a:r>
            <a:endParaRPr sz="1200"/>
          </a:p>
        </p:txBody>
      </p:sp>
      <p:sp>
        <p:nvSpPr>
          <p:cNvPr id="772" name="Google Shape;772;p67"/>
          <p:cNvSpPr/>
          <p:nvPr/>
        </p:nvSpPr>
        <p:spPr>
          <a:xfrm rot="3143822">
            <a:off x="6062556" y="1121476"/>
            <a:ext cx="548685" cy="49540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7"/>
          <p:cNvSpPr/>
          <p:nvPr/>
        </p:nvSpPr>
        <p:spPr>
          <a:xfrm>
            <a:off x="6473650" y="1753850"/>
            <a:ext cx="1770600" cy="6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Withstands 20kPa Pressure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8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8"/>
          <p:cNvSpPr txBox="1"/>
          <p:nvPr/>
        </p:nvSpPr>
        <p:spPr>
          <a:xfrm>
            <a:off x="3768900" y="648900"/>
            <a:ext cx="16062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Stress Plot(2D)</a:t>
            </a:r>
            <a:endParaRPr b="1" sz="2000"/>
          </a:p>
        </p:txBody>
      </p:sp>
      <p:sp>
        <p:nvSpPr>
          <p:cNvPr id="780" name="Google Shape;780;p68"/>
          <p:cNvSpPr txBox="1"/>
          <p:nvPr/>
        </p:nvSpPr>
        <p:spPr>
          <a:xfrm>
            <a:off x="1949400" y="4595950"/>
            <a:ext cx="52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27: 2D plot of stress in a cross sectional plane of modified prototype</a:t>
            </a:r>
            <a:endParaRPr sz="1200"/>
          </a:p>
        </p:txBody>
      </p:sp>
      <p:sp>
        <p:nvSpPr>
          <p:cNvPr id="781" name="Google Shape;78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2" name="Google Shape;7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425" y="1370100"/>
            <a:ext cx="4301133" cy="32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8"/>
          <p:cNvSpPr/>
          <p:nvPr/>
        </p:nvSpPr>
        <p:spPr>
          <a:xfrm>
            <a:off x="550175" y="1669525"/>
            <a:ext cx="15072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stress at inner corners of air chamber</a:t>
            </a:r>
            <a:endParaRPr/>
          </a:p>
        </p:txBody>
      </p:sp>
      <p:sp>
        <p:nvSpPr>
          <p:cNvPr id="784" name="Google Shape;784;p68"/>
          <p:cNvSpPr/>
          <p:nvPr/>
        </p:nvSpPr>
        <p:spPr>
          <a:xfrm>
            <a:off x="550175" y="3193525"/>
            <a:ext cx="15072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at inner walls of chamber is more than that at outer walls</a:t>
            </a:r>
            <a:endParaRPr/>
          </a:p>
        </p:txBody>
      </p:sp>
      <p:sp>
        <p:nvSpPr>
          <p:cNvPr id="785" name="Google Shape;785;p68"/>
          <p:cNvSpPr/>
          <p:nvPr/>
        </p:nvSpPr>
        <p:spPr>
          <a:xfrm>
            <a:off x="6950975" y="1669525"/>
            <a:ext cx="15072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Outer walls of chambers are less prone to stress</a:t>
            </a:r>
            <a:endParaRPr/>
          </a:p>
        </p:txBody>
      </p:sp>
      <p:sp>
        <p:nvSpPr>
          <p:cNvPr id="786" name="Google Shape;786;p68"/>
          <p:cNvSpPr/>
          <p:nvPr/>
        </p:nvSpPr>
        <p:spPr>
          <a:xfrm>
            <a:off x="6950975" y="3193525"/>
            <a:ext cx="15072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parts inflate more than outer parts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9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025"/>
            <a:ext cx="4663275" cy="3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725" y="823025"/>
            <a:ext cx="4663275" cy="34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9"/>
          <p:cNvSpPr txBox="1"/>
          <p:nvPr/>
        </p:nvSpPr>
        <p:spPr>
          <a:xfrm>
            <a:off x="0" y="4411300"/>
            <a:ext cx="4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28: 2D plot of stress in a cross sectional plane of prototype-2</a:t>
            </a:r>
            <a:endParaRPr sz="1200"/>
          </a:p>
        </p:txBody>
      </p:sp>
      <p:sp>
        <p:nvSpPr>
          <p:cNvPr id="795" name="Google Shape;795;p69"/>
          <p:cNvSpPr txBox="1"/>
          <p:nvPr/>
        </p:nvSpPr>
        <p:spPr>
          <a:xfrm>
            <a:off x="4588475" y="4411300"/>
            <a:ext cx="4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29: 2D plot of stress in a cross sectional plane of prototype-3</a:t>
            </a:r>
            <a:endParaRPr sz="1200"/>
          </a:p>
        </p:txBody>
      </p:sp>
      <p:sp>
        <p:nvSpPr>
          <p:cNvPr id="796" name="Google Shape;796;p69"/>
          <p:cNvSpPr/>
          <p:nvPr/>
        </p:nvSpPr>
        <p:spPr>
          <a:xfrm>
            <a:off x="3996875" y="725775"/>
            <a:ext cx="264300" cy="4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9"/>
          <p:cNvSpPr/>
          <p:nvPr/>
        </p:nvSpPr>
        <p:spPr>
          <a:xfrm>
            <a:off x="8469400" y="725775"/>
            <a:ext cx="264300" cy="4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0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70"/>
          <p:cNvSpPr txBox="1"/>
          <p:nvPr/>
        </p:nvSpPr>
        <p:spPr>
          <a:xfrm>
            <a:off x="3768900" y="572700"/>
            <a:ext cx="16062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Strain Plot</a:t>
            </a:r>
            <a:endParaRPr b="1" sz="2000"/>
          </a:p>
        </p:txBody>
      </p:sp>
      <p:sp>
        <p:nvSpPr>
          <p:cNvPr id="805" name="Google Shape;805;p70"/>
          <p:cNvSpPr txBox="1"/>
          <p:nvPr/>
        </p:nvSpPr>
        <p:spPr>
          <a:xfrm>
            <a:off x="1949400" y="4595950"/>
            <a:ext cx="52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30: 2D plot of strain in a cross sectional plane of modified prototype</a:t>
            </a:r>
            <a:endParaRPr sz="1200"/>
          </a:p>
        </p:txBody>
      </p:sp>
      <p:sp>
        <p:nvSpPr>
          <p:cNvPr id="806" name="Google Shape;80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438" y="1217700"/>
            <a:ext cx="4301133" cy="32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0"/>
          <p:cNvSpPr/>
          <p:nvPr/>
        </p:nvSpPr>
        <p:spPr>
          <a:xfrm>
            <a:off x="6965250" y="1802400"/>
            <a:ext cx="1507200" cy="8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strain value at inner corners</a:t>
            </a:r>
            <a:endParaRPr/>
          </a:p>
        </p:txBody>
      </p:sp>
      <p:sp>
        <p:nvSpPr>
          <p:cNvPr id="809" name="Google Shape;809;p70"/>
          <p:cNvSpPr/>
          <p:nvPr/>
        </p:nvSpPr>
        <p:spPr>
          <a:xfrm>
            <a:off x="6965250" y="2782775"/>
            <a:ext cx="1507200" cy="8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Deformation in inner parts are greater than outer parts</a:t>
            </a:r>
            <a:endParaRPr/>
          </a:p>
        </p:txBody>
      </p:sp>
      <p:sp>
        <p:nvSpPr>
          <p:cNvPr id="810" name="Google Shape;810;p70"/>
          <p:cNvSpPr/>
          <p:nvPr/>
        </p:nvSpPr>
        <p:spPr>
          <a:xfrm rot="3143822">
            <a:off x="6510231" y="1186151"/>
            <a:ext cx="548685" cy="49540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1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3025"/>
            <a:ext cx="4663275" cy="3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725" y="823025"/>
            <a:ext cx="4663275" cy="34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1"/>
          <p:cNvSpPr txBox="1"/>
          <p:nvPr/>
        </p:nvSpPr>
        <p:spPr>
          <a:xfrm>
            <a:off x="0" y="4411300"/>
            <a:ext cx="4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31: 2D plot of strain in a cross sectional plane of prototype-2</a:t>
            </a:r>
            <a:endParaRPr sz="1200"/>
          </a:p>
        </p:txBody>
      </p:sp>
      <p:sp>
        <p:nvSpPr>
          <p:cNvPr id="819" name="Google Shape;819;p71"/>
          <p:cNvSpPr txBox="1"/>
          <p:nvPr/>
        </p:nvSpPr>
        <p:spPr>
          <a:xfrm>
            <a:off x="4663174" y="4411300"/>
            <a:ext cx="4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32: 2D plot of strain in a cross sectional plane of prototype-3</a:t>
            </a:r>
            <a:endParaRPr sz="1200"/>
          </a:p>
        </p:txBody>
      </p:sp>
      <p:sp>
        <p:nvSpPr>
          <p:cNvPr id="820" name="Google Shape;820;p71"/>
          <p:cNvSpPr/>
          <p:nvPr/>
        </p:nvSpPr>
        <p:spPr>
          <a:xfrm>
            <a:off x="3996875" y="725775"/>
            <a:ext cx="264300" cy="4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1"/>
          <p:cNvSpPr/>
          <p:nvPr/>
        </p:nvSpPr>
        <p:spPr>
          <a:xfrm>
            <a:off x="8469400" y="725775"/>
            <a:ext cx="264300" cy="4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600" y="1210813"/>
            <a:ext cx="4480800" cy="3360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8" name="Google Shape;828;p72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2"/>
          <p:cNvSpPr txBox="1"/>
          <p:nvPr/>
        </p:nvSpPr>
        <p:spPr>
          <a:xfrm>
            <a:off x="2486075" y="4675375"/>
            <a:ext cx="44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33: Displacement of a point of modified prototype</a:t>
            </a:r>
            <a:endParaRPr sz="1200"/>
          </a:p>
        </p:txBody>
      </p:sp>
      <p:sp>
        <p:nvSpPr>
          <p:cNvPr id="830" name="Google Shape;83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72"/>
          <p:cNvSpPr txBox="1"/>
          <p:nvPr/>
        </p:nvSpPr>
        <p:spPr>
          <a:xfrm>
            <a:off x="3184500" y="614225"/>
            <a:ext cx="2775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Displacement</a:t>
            </a:r>
            <a:r>
              <a:rPr b="1" lang="en" sz="2000"/>
              <a:t> Plot</a:t>
            </a:r>
            <a:endParaRPr b="1" sz="2000"/>
          </a:p>
        </p:txBody>
      </p:sp>
      <p:sp>
        <p:nvSpPr>
          <p:cNvPr id="832" name="Google Shape;832;p72"/>
          <p:cNvSpPr/>
          <p:nvPr/>
        </p:nvSpPr>
        <p:spPr>
          <a:xfrm>
            <a:off x="286675" y="2200650"/>
            <a:ext cx="1770900" cy="112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Linear relationship between pressure and displacement</a:t>
            </a:r>
            <a:endParaRPr sz="1300"/>
          </a:p>
        </p:txBody>
      </p:sp>
      <p:sp>
        <p:nvSpPr>
          <p:cNvPr id="833" name="Google Shape;833;p72"/>
          <p:cNvSpPr/>
          <p:nvPr/>
        </p:nvSpPr>
        <p:spPr>
          <a:xfrm flipH="1" rot="-3143822">
            <a:off x="1419631" y="1584401"/>
            <a:ext cx="548685" cy="49540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2"/>
          <p:cNvSpPr/>
          <p:nvPr/>
        </p:nvSpPr>
        <p:spPr>
          <a:xfrm rot="3143822">
            <a:off x="7175681" y="1584401"/>
            <a:ext cx="548685" cy="49540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2"/>
          <p:cNvSpPr/>
          <p:nvPr/>
        </p:nvSpPr>
        <p:spPr>
          <a:xfrm>
            <a:off x="7086425" y="2200650"/>
            <a:ext cx="1770900" cy="112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Displacement increases with pressure indicates bending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3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73"/>
          <p:cNvSpPr txBox="1"/>
          <p:nvPr/>
        </p:nvSpPr>
        <p:spPr>
          <a:xfrm>
            <a:off x="1485900" y="537675"/>
            <a:ext cx="6172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Grid Independent Test Graph</a:t>
            </a:r>
            <a:endParaRPr b="1" sz="1800"/>
          </a:p>
        </p:txBody>
      </p:sp>
      <p:pic>
        <p:nvPicPr>
          <p:cNvPr id="843" name="Google Shape;8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13" y="976300"/>
            <a:ext cx="5392331" cy="368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4" name="Google Shape;844;p73"/>
          <p:cNvSpPr txBox="1"/>
          <p:nvPr/>
        </p:nvSpPr>
        <p:spPr>
          <a:xfrm>
            <a:off x="792788" y="4675375"/>
            <a:ext cx="448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34: </a:t>
            </a:r>
            <a:r>
              <a:rPr lang="en" sz="1200"/>
              <a:t>GIT result for coarser,coarse,normal,fine and finer mesh</a:t>
            </a:r>
            <a:endParaRPr sz="1200"/>
          </a:p>
        </p:txBody>
      </p:sp>
      <p:sp>
        <p:nvSpPr>
          <p:cNvPr id="845" name="Google Shape;845;p73"/>
          <p:cNvSpPr/>
          <p:nvPr/>
        </p:nvSpPr>
        <p:spPr>
          <a:xfrm rot="3143731">
            <a:off x="6121719" y="1134775"/>
            <a:ext cx="613070" cy="71700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3"/>
          <p:cNvSpPr/>
          <p:nvPr/>
        </p:nvSpPr>
        <p:spPr>
          <a:xfrm>
            <a:off x="6330100" y="1819650"/>
            <a:ext cx="1966800" cy="85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Stress increases with pressure in each case</a:t>
            </a:r>
            <a:endParaRPr sz="1300"/>
          </a:p>
        </p:txBody>
      </p:sp>
      <p:sp>
        <p:nvSpPr>
          <p:cNvPr id="847" name="Google Shape;847;p73"/>
          <p:cNvSpPr/>
          <p:nvPr/>
        </p:nvSpPr>
        <p:spPr>
          <a:xfrm>
            <a:off x="6330100" y="2810250"/>
            <a:ext cx="1966800" cy="85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Stress line for </a:t>
            </a:r>
            <a:r>
              <a:rPr lang="en" sz="1300">
                <a:solidFill>
                  <a:srgbClr val="FF0000"/>
                </a:solidFill>
              </a:rPr>
              <a:t>normal, coarse </a:t>
            </a:r>
            <a:r>
              <a:rPr lang="en" sz="1300">
                <a:solidFill>
                  <a:schemeClr val="dk1"/>
                </a:solidFill>
              </a:rPr>
              <a:t>and</a:t>
            </a:r>
            <a:r>
              <a:rPr lang="en" sz="1300">
                <a:solidFill>
                  <a:srgbClr val="FF0000"/>
                </a:solidFill>
              </a:rPr>
              <a:t> fine</a:t>
            </a:r>
            <a:r>
              <a:rPr lang="en" sz="1300"/>
              <a:t> are almost same</a:t>
            </a:r>
            <a:endParaRPr sz="1300"/>
          </a:p>
        </p:txBody>
      </p:sp>
      <p:sp>
        <p:nvSpPr>
          <p:cNvPr id="848" name="Google Shape;848;p73"/>
          <p:cNvSpPr/>
          <p:nvPr/>
        </p:nvSpPr>
        <p:spPr>
          <a:xfrm>
            <a:off x="6330100" y="3800850"/>
            <a:ext cx="1966800" cy="85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Visible </a:t>
            </a:r>
            <a:r>
              <a:rPr lang="en" sz="1300"/>
              <a:t>deviation</a:t>
            </a:r>
            <a:r>
              <a:rPr lang="en" sz="1300"/>
              <a:t> for </a:t>
            </a:r>
            <a:r>
              <a:rPr lang="en" sz="1300">
                <a:solidFill>
                  <a:srgbClr val="FF0000"/>
                </a:solidFill>
              </a:rPr>
              <a:t>coarser</a:t>
            </a:r>
            <a:r>
              <a:rPr lang="en" sz="1300"/>
              <a:t> and </a:t>
            </a:r>
            <a:r>
              <a:rPr lang="en" sz="1300">
                <a:solidFill>
                  <a:srgbClr val="FF0000"/>
                </a:solidFill>
              </a:rPr>
              <a:t>finer</a:t>
            </a:r>
            <a:r>
              <a:rPr lang="en" sz="1300"/>
              <a:t> mesh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4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Results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5" name="Google Shape;855;p74"/>
          <p:cNvPicPr preferRelativeResize="0"/>
          <p:nvPr/>
        </p:nvPicPr>
        <p:blipFill rotWithShape="1">
          <a:blip r:embed="rId3">
            <a:alphaModFix/>
          </a:blip>
          <a:srcRect b="14898" l="7637" r="7220" t="10457"/>
          <a:stretch/>
        </p:blipFill>
        <p:spPr>
          <a:xfrm>
            <a:off x="422150" y="1225625"/>
            <a:ext cx="5017774" cy="314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6" name="Google Shape;856;p74"/>
          <p:cNvSpPr txBox="1"/>
          <p:nvPr/>
        </p:nvSpPr>
        <p:spPr>
          <a:xfrm>
            <a:off x="690638" y="4367750"/>
            <a:ext cx="448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 35: Bending angle vs pressure graph from simulation data and mathematical model</a:t>
            </a:r>
            <a:endParaRPr sz="1200"/>
          </a:p>
        </p:txBody>
      </p:sp>
      <p:sp>
        <p:nvSpPr>
          <p:cNvPr id="857" name="Google Shape;857;p74"/>
          <p:cNvSpPr txBox="1"/>
          <p:nvPr/>
        </p:nvSpPr>
        <p:spPr>
          <a:xfrm>
            <a:off x="1432300" y="611525"/>
            <a:ext cx="61722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1414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Bending Angle Vs. Pressure </a:t>
            </a:r>
            <a:r>
              <a:rPr b="1" lang="en" sz="1800"/>
              <a:t>Graph</a:t>
            </a:r>
            <a:endParaRPr b="1" sz="1800"/>
          </a:p>
        </p:txBody>
      </p:sp>
      <p:sp>
        <p:nvSpPr>
          <p:cNvPr id="858" name="Google Shape;858;p74"/>
          <p:cNvSpPr/>
          <p:nvPr/>
        </p:nvSpPr>
        <p:spPr>
          <a:xfrm rot="3143288">
            <a:off x="5851554" y="1385855"/>
            <a:ext cx="532845" cy="483641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4"/>
          <p:cNvSpPr/>
          <p:nvPr/>
        </p:nvSpPr>
        <p:spPr>
          <a:xfrm>
            <a:off x="6330100" y="1819650"/>
            <a:ext cx="1798200" cy="62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Both are in linear trend</a:t>
            </a:r>
            <a:endParaRPr sz="1300"/>
          </a:p>
        </p:txBody>
      </p:sp>
      <p:sp>
        <p:nvSpPr>
          <p:cNvPr id="860" name="Google Shape;860;p74"/>
          <p:cNvSpPr/>
          <p:nvPr/>
        </p:nvSpPr>
        <p:spPr>
          <a:xfrm>
            <a:off x="6330100" y="2810250"/>
            <a:ext cx="1798200" cy="65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Deviation between two lines</a:t>
            </a:r>
            <a:endParaRPr sz="1300"/>
          </a:p>
        </p:txBody>
      </p:sp>
      <p:sp>
        <p:nvSpPr>
          <p:cNvPr id="861" name="Google Shape;861;p74"/>
          <p:cNvSpPr/>
          <p:nvPr/>
        </p:nvSpPr>
        <p:spPr>
          <a:xfrm>
            <a:off x="6330100" y="3696300"/>
            <a:ext cx="1798200" cy="62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Need to modify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5"/>
          <p:cNvSpPr txBox="1"/>
          <p:nvPr>
            <p:ph type="title"/>
          </p:nvPr>
        </p:nvSpPr>
        <p:spPr>
          <a:xfrm>
            <a:off x="2273850" y="1729875"/>
            <a:ext cx="45963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Discussion and Conclusion</a:t>
            </a:r>
            <a:endParaRPr b="1" sz="4000"/>
          </a:p>
        </p:txBody>
      </p:sp>
      <p:sp>
        <p:nvSpPr>
          <p:cNvPr id="867" name="Google Shape;86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1856700" y="1089800"/>
            <a:ext cx="54306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causes disability?</a:t>
            </a:r>
            <a:endParaRPr sz="2000"/>
          </a:p>
        </p:txBody>
      </p:sp>
      <p:sp>
        <p:nvSpPr>
          <p:cNvPr id="178" name="Google Shape;178;p31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1371000" y="1803000"/>
            <a:ext cx="64020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World Health Organization, every year approximately </a:t>
            </a:r>
            <a:r>
              <a:rPr lang="en">
                <a:solidFill>
                  <a:srgbClr val="EC3A3B"/>
                </a:solidFill>
              </a:rPr>
              <a:t>15 million</a:t>
            </a:r>
            <a:r>
              <a:rPr lang="en"/>
              <a:t> people around the world suffer from </a:t>
            </a:r>
            <a:r>
              <a:rPr lang="en">
                <a:solidFill>
                  <a:srgbClr val="EC3A3B"/>
                </a:solidFill>
              </a:rPr>
              <a:t>stroke </a:t>
            </a:r>
            <a:r>
              <a:rPr lang="en" sz="1000"/>
              <a:t>[2]</a:t>
            </a:r>
            <a:r>
              <a:rPr lang="en"/>
              <a:t> and among them </a:t>
            </a:r>
            <a:r>
              <a:rPr lang="en">
                <a:solidFill>
                  <a:srgbClr val="EC3A3B"/>
                </a:solidFill>
              </a:rPr>
              <a:t>70–80%</a:t>
            </a:r>
            <a:r>
              <a:rPr lang="en"/>
              <a:t> experience </a:t>
            </a:r>
            <a:r>
              <a:rPr lang="en">
                <a:solidFill>
                  <a:srgbClr val="EC3A3B"/>
                </a:solidFill>
              </a:rPr>
              <a:t>upper-extremity impairment</a:t>
            </a:r>
            <a:r>
              <a:rPr lang="en"/>
              <a:t> </a:t>
            </a:r>
            <a:r>
              <a:rPr lang="en" sz="1000"/>
              <a:t>[3]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0" y="4035300"/>
            <a:ext cx="813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[2] R. Rodrigo, R. Fernandez-Gajardo, R. Gutierrez, J. Manuel Matamala, R. Carrasco, A. Miranda-Merchak, and W. Feuerhake, “Oxidative stress and pathophysiology of ischemic stroke: novel therapeutic opportunities,” CNS &amp; Neurological Disorders-Drug Targets (Formerly Current Drug Targets- CNS &amp; Neurological Disorders), vol. 12, no. 5, pp. 698–714, 2013.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[3] X. Hu, K. Y. Tong, R. Song, V. S. Tsang, P. O. Leung, and L. Li, “Variation of muscle coactivation patterns in chronic stroke during robot-assisted elbow training,” Archives of physical medicine and rehabilitation, vol. 88, no. 8, pp. 1022–1029, 2007.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[4] </a:t>
            </a:r>
            <a:r>
              <a:rPr lang="en" sz="800">
                <a:solidFill>
                  <a:srgbClr val="212121"/>
                </a:solidFill>
              </a:rPr>
              <a:t>Jain NB, Ayers GD, Peterson EN, Harris MB, Morse L, O'Connor KC, Garshick E. Traumatic spinal cord injury in the United States, 1993-2012. JAMA. 2015 Jun 9;313(22):2236-43. doi: 10.1001/jama.2015.6250. PMID: 26057284; PMCID: PMC4712685</a:t>
            </a:r>
            <a:r>
              <a:rPr lang="en" sz="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/>
          </a:p>
        </p:txBody>
      </p:sp>
      <p:sp>
        <p:nvSpPr>
          <p:cNvPr id="181" name="Google Shape;181;p31"/>
          <p:cNvSpPr txBox="1"/>
          <p:nvPr/>
        </p:nvSpPr>
        <p:spPr>
          <a:xfrm>
            <a:off x="1371000" y="2793400"/>
            <a:ext cx="5820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In USA alone, </a:t>
            </a:r>
            <a:r>
              <a:rPr lang="en">
                <a:solidFill>
                  <a:srgbClr val="EC3A3B"/>
                </a:solidFill>
              </a:rPr>
              <a:t>17,900 new cases of spinal cord injury</a:t>
            </a:r>
            <a:r>
              <a:rPr lang="en">
                <a:solidFill>
                  <a:schemeClr val="dk1"/>
                </a:solidFill>
              </a:rPr>
              <a:t> each year </a:t>
            </a:r>
            <a:r>
              <a:rPr lang="en" sz="1000">
                <a:solidFill>
                  <a:schemeClr val="dk1"/>
                </a:solidFill>
              </a:rPr>
              <a:t>[4</a:t>
            </a:r>
            <a:r>
              <a:rPr lang="en" sz="1000">
                <a:solidFill>
                  <a:schemeClr val="dk1"/>
                </a:solidFill>
              </a:rPr>
              <a:t>]</a:t>
            </a:r>
            <a:endParaRPr sz="1000"/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6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Discussion &amp; Conclusion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76"/>
          <p:cNvSpPr txBox="1"/>
          <p:nvPr/>
        </p:nvSpPr>
        <p:spPr>
          <a:xfrm>
            <a:off x="955475" y="986400"/>
            <a:ext cx="7569600" cy="317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Challenges During the Process: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Selecting proper </a:t>
            </a:r>
            <a:r>
              <a:rPr lang="en" sz="2000">
                <a:solidFill>
                  <a:srgbClr val="4949E7"/>
                </a:solidFill>
              </a:rPr>
              <a:t>number of chambers</a:t>
            </a:r>
            <a:endParaRPr sz="2000">
              <a:solidFill>
                <a:srgbClr val="4949E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Selecting proper </a:t>
            </a:r>
            <a:r>
              <a:rPr lang="en" sz="2000">
                <a:solidFill>
                  <a:srgbClr val="4949E7"/>
                </a:solidFill>
              </a:rPr>
              <a:t>width for chambers</a:t>
            </a:r>
            <a:endParaRPr sz="2000">
              <a:solidFill>
                <a:srgbClr val="4949E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Selecting the proper </a:t>
            </a:r>
            <a:r>
              <a:rPr lang="en" sz="2000">
                <a:solidFill>
                  <a:srgbClr val="4949E7"/>
                </a:solidFill>
              </a:rPr>
              <a:t>height for the chambers</a:t>
            </a:r>
            <a:endParaRPr sz="2000">
              <a:solidFill>
                <a:srgbClr val="4949E7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No generalized information of how much </a:t>
            </a:r>
            <a:r>
              <a:rPr lang="en" sz="2000">
                <a:solidFill>
                  <a:srgbClr val="4949E7"/>
                </a:solidFill>
              </a:rPr>
              <a:t>pressure and force</a:t>
            </a:r>
            <a:r>
              <a:rPr lang="en" sz="2000">
                <a:solidFill>
                  <a:schemeClr val="dk1"/>
                </a:solidFill>
              </a:rPr>
              <a:t> is needed in this kind of application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0" name="Google Shape;880;p77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Discussion &amp; Conclusion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7"/>
          <p:cNvSpPr txBox="1"/>
          <p:nvPr/>
        </p:nvSpPr>
        <p:spPr>
          <a:xfrm>
            <a:off x="1645950" y="1018050"/>
            <a:ext cx="5852100" cy="345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Achievements</a:t>
            </a:r>
            <a:r>
              <a:rPr b="1" lang="en" sz="1900">
                <a:solidFill>
                  <a:schemeClr val="dk1"/>
                </a:solidFill>
              </a:rPr>
              <a:t>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Successfully simulated the model</a:t>
            </a:r>
            <a:endParaRPr sz="1900">
              <a:solidFill>
                <a:srgbClr val="4949E7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9E7"/>
              </a:buClr>
              <a:buSzPts val="1900"/>
              <a:buChar char="●"/>
            </a:pPr>
            <a:r>
              <a:rPr lang="en" sz="1900">
                <a:solidFill>
                  <a:srgbClr val="4949E7"/>
                </a:solidFill>
              </a:rPr>
              <a:t>Successfully fabricated molds for the cast</a:t>
            </a:r>
            <a:endParaRPr sz="1900">
              <a:solidFill>
                <a:srgbClr val="4949E7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9E7"/>
              </a:buClr>
              <a:buSzPts val="1900"/>
              <a:buChar char="●"/>
            </a:pPr>
            <a:r>
              <a:rPr lang="en" sz="1900">
                <a:solidFill>
                  <a:srgbClr val="4949E7"/>
                </a:solidFill>
              </a:rPr>
              <a:t>Successfully fabricated the actuator</a:t>
            </a:r>
            <a:endParaRPr sz="1900">
              <a:solidFill>
                <a:srgbClr val="4949E7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rgbClr val="4949E7"/>
                </a:solidFill>
              </a:rPr>
              <a:t>Successful bending</a:t>
            </a:r>
            <a:r>
              <a:rPr lang="en" sz="1900">
                <a:solidFill>
                  <a:schemeClr val="dk1"/>
                </a:solidFill>
              </a:rPr>
              <a:t> at comparatively higher pressure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Higher </a:t>
            </a:r>
            <a:r>
              <a:rPr lang="en" sz="1900">
                <a:solidFill>
                  <a:srgbClr val="4949E7"/>
                </a:solidFill>
              </a:rPr>
              <a:t>degrees of freedom</a:t>
            </a:r>
            <a:endParaRPr sz="1900">
              <a:solidFill>
                <a:srgbClr val="4949E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8"/>
          <p:cNvSpPr txBox="1"/>
          <p:nvPr>
            <p:ph idx="12" type="sldNum"/>
          </p:nvPr>
        </p:nvSpPr>
        <p:spPr>
          <a:xfrm>
            <a:off x="8595309" y="46851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700"/>
          </a:p>
        </p:txBody>
      </p:sp>
      <p:sp>
        <p:nvSpPr>
          <p:cNvPr id="887" name="Google Shape;887;p78"/>
          <p:cNvSpPr txBox="1"/>
          <p:nvPr/>
        </p:nvSpPr>
        <p:spPr>
          <a:xfrm>
            <a:off x="422150" y="144500"/>
            <a:ext cx="8264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References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[1] </a:t>
            </a: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https://theblessingcounter.blogspot.com/</a:t>
            </a:r>
            <a:r>
              <a:rPr b="1"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chemeClr val="dk1"/>
                </a:solidFill>
              </a:rPr>
              <a:t>last accessed 12/4/2023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[2] R. Rodrigo, R. Fernandez-Gajardo, R. Gutierrez, J. Manuel Matamala, R. Carrasco, A. Miranda-Merchak, and W. Feuerhake, “Oxidative stress and pathophysiology of ischemic stroke: novel therapeutic opportunities,” CNS &amp; Neurological Disorders-Drug Targets (Formerly Current Drug Targets- CNS &amp; Neurological Disorders), vol. 12, no. 5, pp. 698–714, 2013.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[3] X. Hu, K. Y. Tong, R. Song, V. S. Tsang, P. O. Leung, and L. Li, “Variation of muscle coactivation patterns in chronic stroke during robot-assisted elbow training,” Archives of physical medicine and rehabilitation, vol. 88, no. 8, pp. 1022–1029, 2007.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[4] Jain NB, Ayers GD, Peterson EN, Harris MB, Morse L, O'Connor KC, Garshick E. Traumatic spinal cord injury in the United States, 1993-2012. JAMA. 2015 Jun 9;313(22):2236-43. doi: 10.1001/jama.2015.6250. PMID: 26057284; PMCID: PMC4712685.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[5] </a:t>
            </a:r>
            <a:r>
              <a:rPr lang="en" sz="1000" u="sng">
                <a:solidFill>
                  <a:srgbClr val="00938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https://www.neurolutions.com/post/the-role-of-occupational-therapy-ot-after-a-stroke</a:t>
            </a:r>
            <a:r>
              <a:rPr lang="en" sz="1000">
                <a:solidFill>
                  <a:schemeClr val="dk1"/>
                </a:solidFill>
              </a:rPr>
              <a:t>, last accessed 12/4/2023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[6] </a:t>
            </a:r>
            <a:r>
              <a:rPr lang="en" sz="1000" u="sng">
                <a:solidFill>
                  <a:srgbClr val="00938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https://www.azorobotics.com/Article.aspx?ArticleID=116</a:t>
            </a:r>
            <a:r>
              <a:rPr lang="en" sz="1000">
                <a:solidFill>
                  <a:schemeClr val="dk1"/>
                </a:solidFill>
              </a:rPr>
              <a:t>, last accessed 11/3/2023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[7] </a:t>
            </a:r>
            <a:r>
              <a:rPr lang="en" sz="1000" u="sng">
                <a:solidFill>
                  <a:srgbClr val="009384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https://exhibition.cintec.cuhk.edu.hk/projects/3d-printed-soft-robotic-hand-for-rehabilitation/</a:t>
            </a:r>
            <a:r>
              <a:rPr lang="en" sz="1000">
                <a:solidFill>
                  <a:schemeClr val="dk1"/>
                </a:solidFill>
              </a:rPr>
              <a:t>, last accessed 12/4/2023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[8] Y. Xu, “Design and simulation of a soft robotic device for wrist rehabilitation,” in 2020 3rd International Conference on Advanced Electronic Materials, Computers and Software Engineering (AEMCSE). IEEE, 2020, pp. 697–701.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[9] P. Polygerinos, Z. Wang, K. C. Galloway, R. J. Wood, and C. J. Walsh, “Soft robotic glove for combined assistance and at-home rehabilitation,” Robotics and Autonomous Systems, vol. 73, pp. 135–143, 2015.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[10] T. H. Koh, N. Cheng, H. K. Yap, and C.-H. Yeow, “Design of a soft robotic elbow sleeve with passive and intent-controlled actuation,” Frontiers in neuroscience, vol. 11, p. 597, 2017.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[11] D. Hu, J. Zhang, Y. Yang, Q. Li, D. Li, and J. Hong, “A novel soft robotic glove with positive-negative pneumatic actuator for hand rehabilitation,” in 2020 IEEE/ASME International Conference on Advanced Intelligent Mechatronics AIM). IEEE, 2020, pp. 1840–1847.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[12] R. F. Natividad and C.-H. Yeow, “Development of a soft robotic shoulder assistive device for shoulder abduction,” in 2016 6th IEEE International Conference on Biomedical Robotics and Biomechatronics (BioRob). IEEE, 2016, pp. 989–993.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[13] H. K. Yap, P. M. Khin, T. H. Koh, Y. Sun, X. Liang, J. H. Lim, and C.-H. Yeow, “A fully fabric-based bidirectional soft robotic glove for assistance and rehabilitation of hand impaired patients,” IEEE Robotics and Automation Letters, vol. 2, no. 3, pp. 1383–1390, 2017.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[14] Y. Jiang, D. Chen, J. Que, Z. Liu, Z. Wang, and Y. Xu, “Soft robotic glove for hand rehabilitation based on a novel fabrication method,” in 2017 IEEE International Conference on Robotics and Biomimetics (ROBIO). IEEE, 2017, pp. 817–822.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[15] Soft robotics toolkit. [Online]. Available: </a:t>
            </a:r>
            <a:r>
              <a:rPr lang="en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https://softroboticstoolkit.com/</a:t>
            </a:r>
            <a:r>
              <a:rPr lang="en" sz="1000">
                <a:solidFill>
                  <a:schemeClr val="dk1"/>
                </a:solidFill>
              </a:rPr>
              <a:t>, last accessed 12/4/2023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9"/>
          <p:cNvSpPr txBox="1"/>
          <p:nvPr>
            <p:ph idx="12" type="sldNum"/>
          </p:nvPr>
        </p:nvSpPr>
        <p:spPr>
          <a:xfrm>
            <a:off x="8595309" y="46851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700"/>
          </a:p>
        </p:txBody>
      </p:sp>
      <p:sp>
        <p:nvSpPr>
          <p:cNvPr id="893" name="Google Shape;893;p79"/>
          <p:cNvSpPr txBox="1"/>
          <p:nvPr/>
        </p:nvSpPr>
        <p:spPr>
          <a:xfrm>
            <a:off x="422150" y="144500"/>
            <a:ext cx="8264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References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[16] M. Xavier, A. Fleming, and Y. K. Yong, “Finite element modeling of soft fluidic actuators: Overview and recent developments,” Advanced Intelligent Systems, vol. 3, 10 2020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[17] Z. Liu, F. Wang, S. Liu, Y. Tian, and D. Zhang, “Modeling and analysis of soft pneumatic network bending actuators,” IEEE/ASME Transactions on Mechatronics, vol. 26, no. 4, pp. 2195–2203, 2020.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[18] M. Xavier, A. Fleming, and Y. K. Yong, “Finite element modeling of soft fluidic actuators: Overview and recent developments,” Advanced Intelligent Systems, vol. 3, 10 2020.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0"/>
          <p:cNvSpPr txBox="1"/>
          <p:nvPr/>
        </p:nvSpPr>
        <p:spPr>
          <a:xfrm>
            <a:off x="1710150" y="1794300"/>
            <a:ext cx="5723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b="1" sz="4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2007775" y="651300"/>
            <a:ext cx="50142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Existing Treatments for Rehabilitation</a:t>
            </a:r>
            <a:endParaRPr b="1" sz="1600"/>
          </a:p>
        </p:txBody>
      </p:sp>
      <p:sp>
        <p:nvSpPr>
          <p:cNvPr id="189" name="Google Shape;189;p32"/>
          <p:cNvSpPr txBox="1"/>
          <p:nvPr/>
        </p:nvSpPr>
        <p:spPr>
          <a:xfrm>
            <a:off x="744550" y="2113250"/>
            <a:ext cx="2567700" cy="150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stroke rehabilitation by </a:t>
            </a:r>
            <a:r>
              <a:rPr lang="en" sz="1800">
                <a:solidFill>
                  <a:srgbClr val="EC3A3B"/>
                </a:solidFill>
              </a:rPr>
              <a:t>physiotherapist or occupational therapist</a:t>
            </a:r>
            <a:endParaRPr sz="1800">
              <a:solidFill>
                <a:srgbClr val="EC3A3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875" y="1444413"/>
            <a:ext cx="4708574" cy="28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0" y="4835700"/>
            <a:ext cx="53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[5]</a:t>
            </a:r>
            <a:r>
              <a:rPr lang="en" sz="1000" u="sng">
                <a:solidFill>
                  <a:srgbClr val="00938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https://www.neurolutions.com/post/the-role-of-occupational-therapy-ot-after-a-stroke</a:t>
            </a:r>
            <a:endParaRPr sz="800"/>
          </a:p>
        </p:txBody>
      </p:sp>
      <p:sp>
        <p:nvSpPr>
          <p:cNvPr id="192" name="Google Shape;192;p32"/>
          <p:cNvSpPr txBox="1"/>
          <p:nvPr/>
        </p:nvSpPr>
        <p:spPr>
          <a:xfrm>
            <a:off x="5135363" y="4314400"/>
            <a:ext cx="24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2: Conventional physiotherapy[5]</a:t>
            </a:r>
            <a:endParaRPr sz="1000"/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2007775" y="651300"/>
            <a:ext cx="50142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Existing Treatments for Rehabilitation</a:t>
            </a:r>
            <a:endParaRPr b="1" sz="1600"/>
          </a:p>
        </p:txBody>
      </p:sp>
      <p:sp>
        <p:nvSpPr>
          <p:cNvPr id="199" name="Google Shape;199;p33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406925" y="1927313"/>
            <a:ext cx="3342900" cy="21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 </a:t>
            </a:r>
            <a:r>
              <a:rPr lang="en" sz="1800">
                <a:solidFill>
                  <a:srgbClr val="EC3A3B"/>
                </a:solidFill>
              </a:rPr>
              <a:t>robotic rehabilitation devices</a:t>
            </a:r>
            <a:r>
              <a:rPr lang="en" sz="1800"/>
              <a:t> are developed for continuous passive movements or active-assisted movements. But they have some limitations like stiffness, discomfort, heavy etc.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275" y="1301101"/>
            <a:ext cx="4796450" cy="28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-19400" y="4835700"/>
            <a:ext cx="501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[6] </a:t>
            </a:r>
            <a:r>
              <a:rPr lang="en" sz="1000" u="sng">
                <a:solidFill>
                  <a:srgbClr val="00938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https://www.azorobotics.com/Article.aspx?ArticleID=116</a:t>
            </a:r>
            <a:r>
              <a:rPr lang="en" sz="1000"/>
              <a:t>, last accessed 11/3/2023</a:t>
            </a:r>
            <a:endParaRPr sz="1000"/>
          </a:p>
        </p:txBody>
      </p:sp>
      <p:sp>
        <p:nvSpPr>
          <p:cNvPr id="203" name="Google Shape;203;p33"/>
          <p:cNvSpPr txBox="1"/>
          <p:nvPr/>
        </p:nvSpPr>
        <p:spPr>
          <a:xfrm>
            <a:off x="5049088" y="4123425"/>
            <a:ext cx="24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3: Robotic assistive device[6]</a:t>
            </a:r>
            <a:endParaRPr sz="1000"/>
          </a:p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idx="4294967295"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76600" y="2063850"/>
            <a:ext cx="3342900" cy="12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3A3B"/>
                </a:solidFill>
              </a:rPr>
              <a:t>Soft robotics</a:t>
            </a:r>
            <a:r>
              <a:rPr lang="en" sz="1800"/>
              <a:t>, an emerging area tries to solve the challenges faced by the traditional robotics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950" y="1330625"/>
            <a:ext cx="5237750" cy="26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/>
        </p:nvSpPr>
        <p:spPr>
          <a:xfrm>
            <a:off x="0" y="4835700"/>
            <a:ext cx="721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[7]</a:t>
            </a:r>
            <a:r>
              <a:rPr lang="en" sz="1000" u="sng">
                <a:solidFill>
                  <a:srgbClr val="00938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https://exhibition.cintec.cuhk.edu.hk/projects/3d-printed-soft-robotic-hand-for-rehabilitation/</a:t>
            </a:r>
            <a:r>
              <a:rPr lang="en" sz="1000"/>
              <a:t>, last accessed 11/3/2023</a:t>
            </a:r>
            <a:endParaRPr sz="1000"/>
          </a:p>
        </p:txBody>
      </p:sp>
      <p:sp>
        <p:nvSpPr>
          <p:cNvPr id="213" name="Google Shape;213;p34"/>
          <p:cNvSpPr txBox="1"/>
          <p:nvPr/>
        </p:nvSpPr>
        <p:spPr>
          <a:xfrm>
            <a:off x="5106413" y="4033750"/>
            <a:ext cx="240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 4: Soft robotic assistive device[7]</a:t>
            </a:r>
            <a:endParaRPr sz="1000"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2007775" y="651300"/>
            <a:ext cx="50142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Emerging Treatments for Rehabilitation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3313200" y="1502725"/>
            <a:ext cx="2517600" cy="744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Increasing need for innovative rehabilitation solutions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3210900" y="2247337"/>
            <a:ext cx="2722200" cy="12477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Motivation</a:t>
            </a:r>
            <a:endParaRPr b="1" sz="1800"/>
          </a:p>
        </p:txBody>
      </p:sp>
      <p:sp>
        <p:nvSpPr>
          <p:cNvPr id="222" name="Google Shape;222;p35"/>
          <p:cNvSpPr/>
          <p:nvPr/>
        </p:nvSpPr>
        <p:spPr>
          <a:xfrm>
            <a:off x="3313200" y="3495025"/>
            <a:ext cx="2517600" cy="744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Providing more effective means of functional recovery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714000" y="2498875"/>
            <a:ext cx="2474100" cy="744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Utilizing soft robotics’ breakthroughs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5955900" y="2498875"/>
            <a:ext cx="2517600" cy="744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Improving life quality of affected individuals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 (Cont…)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rocess Re-engineering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002241"/>
      </a:accent1>
      <a:accent2>
        <a:srgbClr val="00396B"/>
      </a:accent2>
      <a:accent3>
        <a:srgbClr val="01549C"/>
      </a:accent3>
      <a:accent4>
        <a:srgbClr val="0067C0"/>
      </a:accent4>
      <a:accent5>
        <a:srgbClr val="0077DD"/>
      </a:accent5>
      <a:accent6>
        <a:srgbClr val="1C90F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